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46" d="100"/>
          <a:sy n="146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5664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24.png"/><Relationship Id="rId14" Type="http://schemas.openxmlformats.org/officeDocument/2006/relationships/image" Target="../media/image25.png"/><Relationship Id="rId15" Type="http://schemas.openxmlformats.org/officeDocument/2006/relationships/image" Target="../media/image26.png"/><Relationship Id="rId16" Type="http://schemas.openxmlformats.org/officeDocument/2006/relationships/image" Target="../media/image12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Relationship Id="rId4" Type="http://schemas.openxmlformats.org/officeDocument/2006/relationships/image" Target="../media/image12.png"/><Relationship Id="rId5" Type="http://schemas.openxmlformats.org/officeDocument/2006/relationships/image" Target="../media/image28.png"/><Relationship Id="rId6" Type="http://schemas.openxmlformats.org/officeDocument/2006/relationships/image" Target="../media/image25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9.png"/><Relationship Id="rId7" Type="http://schemas.openxmlformats.org/officeDocument/2006/relationships/image" Target="../media/image1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0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1DB954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" y="201168"/>
            <a:ext cx="2569464" cy="5029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20040" y="868680"/>
            <a:ext cx="5303520" cy="2011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Seu atendimento no WhatsApp</a:t>
            </a:r>
            <a:endParaRPr lang="en-US" sz="3600" dirty="0"/>
          </a:p>
          <a:p>
            <a:pPr marL="0" indent="0" algn="l">
              <a:buNone/>
            </a:pPr>
            <a:r>
              <a:rPr lang="en-US" sz="36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está pronto para crescer?</a:t>
            </a:r>
            <a:endParaRPr lang="en-US" sz="3600" dirty="0"/>
          </a:p>
        </p:txBody>
      </p:sp>
      <p:sp>
        <p:nvSpPr>
          <p:cNvPr id="5" name="Text 2"/>
          <p:cNvSpPr/>
          <p:nvPr/>
        </p:nvSpPr>
        <p:spPr>
          <a:xfrm>
            <a:off x="310637" y="3200400"/>
            <a:ext cx="5029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i="1" dirty="0">
                <a:solidFill>
                  <a:srgbClr val="1DB95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Inteligência que conecta.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310637" y="3525304"/>
            <a:ext cx="53035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AAA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Escalabilidade · Segurança · Automação · IA</a:t>
            </a:r>
            <a:endParaRPr lang="en-US" sz="1300" dirty="0"/>
          </a:p>
        </p:txBody>
      </p:sp>
      <p:sp>
        <p:nvSpPr>
          <p:cNvPr id="7" name="Shape 4"/>
          <p:cNvSpPr/>
          <p:nvPr/>
        </p:nvSpPr>
        <p:spPr>
          <a:xfrm>
            <a:off x="5852160" y="365760"/>
            <a:ext cx="3017520" cy="4389120"/>
          </a:xfrm>
          <a:prstGeom prst="rect">
            <a:avLst/>
          </a:prstGeom>
          <a:solidFill>
            <a:srgbClr val="0D2B14"/>
          </a:solidFill>
          <a:ln/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8" name="Shape 5"/>
          <p:cNvSpPr/>
          <p:nvPr/>
        </p:nvSpPr>
        <p:spPr>
          <a:xfrm>
            <a:off x="5852160" y="365760"/>
            <a:ext cx="54864" cy="4389120"/>
          </a:xfrm>
          <a:prstGeom prst="rect">
            <a:avLst/>
          </a:prstGeom>
          <a:solidFill>
            <a:srgbClr val="1DB954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2" name="Text 6"/>
          <p:cNvSpPr/>
          <p:nvPr/>
        </p:nvSpPr>
        <p:spPr>
          <a:xfrm>
            <a:off x="5989320" y="2331720"/>
            <a:ext cx="27432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Todos os seus canais.</a:t>
            </a:r>
            <a:endParaRPr lang="en-US" sz="1500" dirty="0"/>
          </a:p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Um só lugar.</a:t>
            </a:r>
            <a:endParaRPr lang="en-US" sz="1500" dirty="0"/>
          </a:p>
        </p:txBody>
      </p:sp>
      <p:sp>
        <p:nvSpPr>
          <p:cNvPr id="14" name="Shape 7"/>
          <p:cNvSpPr/>
          <p:nvPr/>
        </p:nvSpPr>
        <p:spPr>
          <a:xfrm>
            <a:off x="0" y="4892040"/>
            <a:ext cx="9144000" cy="256032"/>
          </a:xfrm>
          <a:prstGeom prst="rect">
            <a:avLst/>
          </a:prstGeom>
          <a:solidFill>
            <a:srgbClr val="111111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5" name="Text 8"/>
          <p:cNvSpPr/>
          <p:nvPr/>
        </p:nvSpPr>
        <p:spPr>
          <a:xfrm>
            <a:off x="182880" y="4892040"/>
            <a:ext cx="877824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Neofluxx  ·  A plataforma omnichannel que transforma conversas em resultados</a:t>
            </a:r>
            <a:endParaRPr lang="en-US" sz="900" dirty="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3C518108-F888-7496-9F77-9431EAB73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4146" y="503776"/>
            <a:ext cx="4233548" cy="3054371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7000A1B7-BD7C-57DF-152E-7809F09EB6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5269" y="3103532"/>
            <a:ext cx="2304288" cy="15361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0D1F0D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5" name="Text 1"/>
          <p:cNvSpPr/>
          <p:nvPr/>
        </p:nvSpPr>
        <p:spPr>
          <a:xfrm>
            <a:off x="3840480" y="109728"/>
            <a:ext cx="50292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2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Conheça a Neofluxx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3500846" y="594360"/>
            <a:ext cx="5368834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i="1" dirty="0">
                <a:solidFill>
                  <a:srgbClr val="1DB95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Hub estratégico de crescimento para empresas que usam WhatsApp como canal de vendas.</a:t>
            </a:r>
            <a:endParaRPr lang="en-US" sz="1100" dirty="0"/>
          </a:p>
        </p:txBody>
      </p:sp>
      <p:sp>
        <p:nvSpPr>
          <p:cNvPr id="7" name="Shape 3"/>
          <p:cNvSpPr/>
          <p:nvPr/>
        </p:nvSpPr>
        <p:spPr>
          <a:xfrm>
            <a:off x="228600" y="1051560"/>
            <a:ext cx="4206240" cy="1508760"/>
          </a:xfrm>
          <a:prstGeom prst="rect">
            <a:avLst/>
          </a:prstGeom>
          <a:solidFill>
            <a:srgbClr val="111811"/>
          </a:solidFill>
          <a:ln/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8" name="Shape 4"/>
          <p:cNvSpPr/>
          <p:nvPr/>
        </p:nvSpPr>
        <p:spPr>
          <a:xfrm>
            <a:off x="228600" y="1051560"/>
            <a:ext cx="54864" cy="1508760"/>
          </a:xfrm>
          <a:prstGeom prst="rect">
            <a:avLst/>
          </a:prstGeom>
          <a:solidFill>
            <a:srgbClr val="1DB954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9" name="Text 5"/>
          <p:cNvSpPr/>
          <p:nvPr/>
        </p:nvSpPr>
        <p:spPr>
          <a:xfrm>
            <a:off x="384048" y="1115568"/>
            <a:ext cx="39319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DB95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O que é</a:t>
            </a:r>
            <a:endParaRPr lang="en-US" sz="1400" dirty="0"/>
          </a:p>
        </p:txBody>
      </p:sp>
      <p:sp>
        <p:nvSpPr>
          <p:cNvPr id="10" name="Text 6"/>
          <p:cNvSpPr/>
          <p:nvPr/>
        </p:nvSpPr>
        <p:spPr>
          <a:xfrm>
            <a:off x="384048" y="1463040"/>
            <a:ext cx="393192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Plataforma omnichannel brasileira focada em atendimento digital, com automações e agentes de IA personalizados — que transforma conversas em valor e resultados reais.</a:t>
            </a:r>
            <a:endParaRPr lang="en-US" sz="1150" dirty="0"/>
          </a:p>
        </p:txBody>
      </p:sp>
      <p:sp>
        <p:nvSpPr>
          <p:cNvPr id="11" name="Shape 7"/>
          <p:cNvSpPr/>
          <p:nvPr/>
        </p:nvSpPr>
        <p:spPr>
          <a:xfrm>
            <a:off x="228600" y="2697480"/>
            <a:ext cx="4206240" cy="1508760"/>
          </a:xfrm>
          <a:prstGeom prst="rect">
            <a:avLst/>
          </a:prstGeom>
          <a:solidFill>
            <a:srgbClr val="111811"/>
          </a:solidFill>
          <a:ln/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12" name="Shape 8"/>
          <p:cNvSpPr/>
          <p:nvPr/>
        </p:nvSpPr>
        <p:spPr>
          <a:xfrm>
            <a:off x="228600" y="2697480"/>
            <a:ext cx="54864" cy="1508760"/>
          </a:xfrm>
          <a:prstGeom prst="rect">
            <a:avLst/>
          </a:prstGeom>
          <a:solidFill>
            <a:srgbClr val="1DB954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3" name="Text 9"/>
          <p:cNvSpPr/>
          <p:nvPr/>
        </p:nvSpPr>
        <p:spPr>
          <a:xfrm>
            <a:off x="384048" y="2761488"/>
            <a:ext cx="39319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DB95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Proposta de valor</a:t>
            </a:r>
            <a:endParaRPr lang="en-US" sz="1400" dirty="0"/>
          </a:p>
        </p:txBody>
      </p:sp>
      <p:sp>
        <p:nvSpPr>
          <p:cNvPr id="14" name="Text 10"/>
          <p:cNvSpPr/>
          <p:nvPr/>
        </p:nvSpPr>
        <p:spPr>
          <a:xfrm>
            <a:off x="384048" y="3127248"/>
            <a:ext cx="393192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Todos os canais — WhatsApp, Instagram, Facebook, e-mail, Telegram — em um único painel. Atendimento humano e automatizado coexistindo na mesma conversa.</a:t>
            </a:r>
            <a:endParaRPr lang="en-US" sz="1150" dirty="0"/>
          </a:p>
        </p:txBody>
      </p:sp>
      <p:sp>
        <p:nvSpPr>
          <p:cNvPr id="15" name="Shape 11"/>
          <p:cNvSpPr/>
          <p:nvPr/>
        </p:nvSpPr>
        <p:spPr>
          <a:xfrm>
            <a:off x="4709160" y="1051560"/>
            <a:ext cx="4206240" cy="1508760"/>
          </a:xfrm>
          <a:prstGeom prst="rect">
            <a:avLst/>
          </a:prstGeom>
          <a:solidFill>
            <a:srgbClr val="111811"/>
          </a:solidFill>
          <a:ln/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16" name="Shape 12"/>
          <p:cNvSpPr/>
          <p:nvPr/>
        </p:nvSpPr>
        <p:spPr>
          <a:xfrm>
            <a:off x="4709160" y="1051560"/>
            <a:ext cx="54864" cy="1508760"/>
          </a:xfrm>
          <a:prstGeom prst="rect">
            <a:avLst/>
          </a:prstGeom>
          <a:solidFill>
            <a:srgbClr val="1DB954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7" name="Text 13"/>
          <p:cNvSpPr/>
          <p:nvPr/>
        </p:nvSpPr>
        <p:spPr>
          <a:xfrm>
            <a:off x="4864608" y="1115568"/>
            <a:ext cx="39319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DB95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Diferenciais</a:t>
            </a:r>
            <a:endParaRPr lang="en-US" sz="1400" dirty="0"/>
          </a:p>
        </p:txBody>
      </p:sp>
      <p:sp>
        <p:nvSpPr>
          <p:cNvPr id="18" name="Text 14"/>
          <p:cNvSpPr/>
          <p:nvPr/>
        </p:nvSpPr>
        <p:spPr>
          <a:xfrm>
            <a:off x="4864608" y="1463040"/>
            <a:ext cx="393192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API Oficial da Meta · Agentes de IA sob medida · Integrações via API/Webhooks · Múltiplos atendentes sem conflito · Modelo SaaS transparente sem taxas ocultas.</a:t>
            </a:r>
            <a:endParaRPr lang="en-US" sz="1150" dirty="0"/>
          </a:p>
        </p:txBody>
      </p:sp>
      <p:sp>
        <p:nvSpPr>
          <p:cNvPr id="19" name="Shape 15"/>
          <p:cNvSpPr/>
          <p:nvPr/>
        </p:nvSpPr>
        <p:spPr>
          <a:xfrm>
            <a:off x="4709160" y="2697480"/>
            <a:ext cx="4206240" cy="1508760"/>
          </a:xfrm>
          <a:prstGeom prst="rect">
            <a:avLst/>
          </a:prstGeom>
          <a:solidFill>
            <a:srgbClr val="111811"/>
          </a:solidFill>
          <a:ln/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20" name="Shape 16"/>
          <p:cNvSpPr/>
          <p:nvPr/>
        </p:nvSpPr>
        <p:spPr>
          <a:xfrm>
            <a:off x="4709160" y="2697480"/>
            <a:ext cx="54864" cy="1508760"/>
          </a:xfrm>
          <a:prstGeom prst="rect">
            <a:avLst/>
          </a:prstGeom>
          <a:solidFill>
            <a:srgbClr val="1DB954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1" name="Text 17"/>
          <p:cNvSpPr/>
          <p:nvPr/>
        </p:nvSpPr>
        <p:spPr>
          <a:xfrm>
            <a:off x="4864608" y="2761488"/>
            <a:ext cx="39319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DB95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Posicionamento</a:t>
            </a:r>
            <a:endParaRPr lang="en-US" sz="1400" dirty="0"/>
          </a:p>
        </p:txBody>
      </p:sp>
      <p:sp>
        <p:nvSpPr>
          <p:cNvPr id="22" name="Text 18"/>
          <p:cNvSpPr/>
          <p:nvPr/>
        </p:nvSpPr>
        <p:spPr>
          <a:xfrm>
            <a:off x="4864608" y="3127248"/>
            <a:ext cx="393192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Não somos apenas um chat. Somos um hub estratégico de crescimento — com experiência comprovada em redes de franquias, empresas em expansão e times comerciais.</a:t>
            </a:r>
            <a:endParaRPr lang="en-US" sz="1150" dirty="0"/>
          </a:p>
        </p:txBody>
      </p:sp>
      <p:sp>
        <p:nvSpPr>
          <p:cNvPr id="23" name="Shape 19"/>
          <p:cNvSpPr/>
          <p:nvPr/>
        </p:nvSpPr>
        <p:spPr>
          <a:xfrm>
            <a:off x="0" y="4892040"/>
            <a:ext cx="9144000" cy="256032"/>
          </a:xfrm>
          <a:prstGeom prst="rect">
            <a:avLst/>
          </a:prstGeom>
          <a:solidFill>
            <a:srgbClr val="111111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4" name="Text 20"/>
          <p:cNvSpPr/>
          <p:nvPr/>
        </p:nvSpPr>
        <p:spPr>
          <a:xfrm>
            <a:off x="182880" y="4892040"/>
            <a:ext cx="877824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neofluxx.com</a:t>
            </a:r>
            <a:endParaRPr lang="en-US" sz="900" dirty="0"/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6FAB6921-1551-2BF0-A503-4E08EE424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498" y="101891"/>
            <a:ext cx="940526" cy="627017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1D64C17C-A21F-D21C-8284-F7B0A5176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537" y="206392"/>
            <a:ext cx="1976560" cy="4062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0A0A0A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Text 1"/>
          <p:cNvSpPr/>
          <p:nvPr/>
        </p:nvSpPr>
        <p:spPr>
          <a:xfrm>
            <a:off x="365760" y="91440"/>
            <a:ext cx="84124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1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O WhatsApp é o principal canal de vendas da sua empresa.</a:t>
            </a:r>
            <a:endParaRPr lang="en-US" sz="2100" dirty="0"/>
          </a:p>
        </p:txBody>
      </p:sp>
      <p:sp>
        <p:nvSpPr>
          <p:cNvPr id="4" name="Text 2"/>
          <p:cNvSpPr/>
          <p:nvPr/>
        </p:nvSpPr>
        <p:spPr>
          <a:xfrm>
            <a:off x="365760" y="594360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1DB95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 quando ele para — sua operação para junto.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274320" y="1097280"/>
            <a:ext cx="2743200" cy="3200400"/>
          </a:xfrm>
          <a:prstGeom prst="rect">
            <a:avLst/>
          </a:prstGeom>
          <a:solidFill>
            <a:srgbClr val="FDF2F2"/>
          </a:solidFill>
          <a:ln/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6" name="Shape 4"/>
          <p:cNvSpPr/>
          <p:nvPr/>
        </p:nvSpPr>
        <p:spPr>
          <a:xfrm>
            <a:off x="274320" y="1097280"/>
            <a:ext cx="2743200" cy="64008"/>
          </a:xfrm>
          <a:prstGeom prst="rect">
            <a:avLst/>
          </a:prstGeom>
          <a:solidFill>
            <a:srgbClr val="E53E3E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" y="1280160"/>
            <a:ext cx="457200" cy="45720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365760" y="1828800"/>
            <a:ext cx="25603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A1A1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Número banido ou restrito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365760" y="2514600"/>
            <a:ext cx="2560320" cy="1554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Um envio fora das regras e pronto: zero atendimento, zero vendas, zero agendamentos.</a:t>
            </a:r>
            <a:endParaRPr lang="en-US" sz="1200" dirty="0"/>
          </a:p>
        </p:txBody>
      </p:sp>
      <p:sp>
        <p:nvSpPr>
          <p:cNvPr id="10" name="Shape 7"/>
          <p:cNvSpPr/>
          <p:nvPr/>
        </p:nvSpPr>
        <p:spPr>
          <a:xfrm>
            <a:off x="3200400" y="1097280"/>
            <a:ext cx="2743200" cy="3200400"/>
          </a:xfrm>
          <a:prstGeom prst="rect">
            <a:avLst/>
          </a:prstGeom>
          <a:solidFill>
            <a:srgbClr val="FDF2F2"/>
          </a:solidFill>
          <a:ln/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11" name="Shape 8"/>
          <p:cNvSpPr/>
          <p:nvPr/>
        </p:nvSpPr>
        <p:spPr>
          <a:xfrm>
            <a:off x="3200400" y="1097280"/>
            <a:ext cx="2743200" cy="64008"/>
          </a:xfrm>
          <a:prstGeom prst="rect">
            <a:avLst/>
          </a:prstGeom>
          <a:solidFill>
            <a:srgbClr val="E53E3E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560" y="1280160"/>
            <a:ext cx="457200" cy="457200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3291840" y="1828800"/>
            <a:ext cx="25603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A1A1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Equipe travada</a:t>
            </a:r>
            <a:endParaRPr lang="en-US" sz="1400" dirty="0"/>
          </a:p>
        </p:txBody>
      </p:sp>
      <p:sp>
        <p:nvSpPr>
          <p:cNvPr id="14" name="Text 10"/>
          <p:cNvSpPr/>
          <p:nvPr/>
        </p:nvSpPr>
        <p:spPr>
          <a:xfrm>
            <a:off x="3291840" y="2514600"/>
            <a:ext cx="2560320" cy="1554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Sem WhatsApp, consultoras e atendentes ficam ociosas, sem conseguir vender ou atender.</a:t>
            </a:r>
            <a:endParaRPr lang="en-US" sz="1200" dirty="0"/>
          </a:p>
        </p:txBody>
      </p:sp>
      <p:sp>
        <p:nvSpPr>
          <p:cNvPr id="15" name="Shape 11"/>
          <p:cNvSpPr/>
          <p:nvPr/>
        </p:nvSpPr>
        <p:spPr>
          <a:xfrm>
            <a:off x="6126480" y="1097280"/>
            <a:ext cx="2743200" cy="3200400"/>
          </a:xfrm>
          <a:prstGeom prst="rect">
            <a:avLst/>
          </a:prstGeom>
          <a:solidFill>
            <a:srgbClr val="FDF2F2"/>
          </a:solidFill>
          <a:ln/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16" name="Shape 12"/>
          <p:cNvSpPr/>
          <p:nvPr/>
        </p:nvSpPr>
        <p:spPr>
          <a:xfrm>
            <a:off x="6126480" y="1097280"/>
            <a:ext cx="2743200" cy="64008"/>
          </a:xfrm>
          <a:prstGeom prst="rect">
            <a:avLst/>
          </a:prstGeom>
          <a:solidFill>
            <a:srgbClr val="E53E3E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3640" y="1280160"/>
            <a:ext cx="457200" cy="457200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6217920" y="1828800"/>
            <a:ext cx="256032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A1A1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Indicadores no vermelho</a:t>
            </a:r>
            <a:endParaRPr lang="en-US" sz="1400" dirty="0"/>
          </a:p>
        </p:txBody>
      </p:sp>
      <p:sp>
        <p:nvSpPr>
          <p:cNvPr id="19" name="Text 14"/>
          <p:cNvSpPr/>
          <p:nvPr/>
        </p:nvSpPr>
        <p:spPr>
          <a:xfrm>
            <a:off x="6217920" y="2514600"/>
            <a:ext cx="2560320" cy="1554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Cada hora fora do ar vira perda de lead, de receita e de reputação no mercado.</a:t>
            </a:r>
            <a:endParaRPr lang="en-US" sz="1200" dirty="0"/>
          </a:p>
        </p:txBody>
      </p:sp>
      <p:sp>
        <p:nvSpPr>
          <p:cNvPr id="20" name="Text 15"/>
          <p:cNvSpPr/>
          <p:nvPr/>
        </p:nvSpPr>
        <p:spPr>
          <a:xfrm>
            <a:off x="365760" y="4434840"/>
            <a:ext cx="84124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i="1" dirty="0">
                <a:solidFill>
                  <a:srgbClr val="E53E3E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 pergunta certa não é SE vai acontecer — é quando e o quanto vai custar.</a:t>
            </a:r>
            <a:endParaRPr lang="en-US" sz="1300" dirty="0"/>
          </a:p>
        </p:txBody>
      </p:sp>
      <p:sp>
        <p:nvSpPr>
          <p:cNvPr id="21" name="Shape 16"/>
          <p:cNvSpPr/>
          <p:nvPr/>
        </p:nvSpPr>
        <p:spPr>
          <a:xfrm>
            <a:off x="0" y="4892040"/>
            <a:ext cx="9144000" cy="256032"/>
          </a:xfrm>
          <a:prstGeom prst="rect">
            <a:avLst/>
          </a:prstGeom>
          <a:solidFill>
            <a:srgbClr val="F0F0F0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2" name="Text 17"/>
          <p:cNvSpPr/>
          <p:nvPr/>
        </p:nvSpPr>
        <p:spPr>
          <a:xfrm>
            <a:off x="182880" y="4892040"/>
            <a:ext cx="877824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neofluxx.com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0D1F0D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Text 1"/>
          <p:cNvSpPr/>
          <p:nvPr/>
        </p:nvSpPr>
        <p:spPr>
          <a:xfrm>
            <a:off x="365760" y="91440"/>
            <a:ext cx="84124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1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 Neofluxx é a sua plataforma de atendimento inteligente.</a:t>
            </a:r>
            <a:endParaRPr lang="en-US" sz="2100" dirty="0"/>
          </a:p>
        </p:txBody>
      </p:sp>
      <p:sp>
        <p:nvSpPr>
          <p:cNvPr id="4" name="Text 2"/>
          <p:cNvSpPr/>
          <p:nvPr/>
        </p:nvSpPr>
        <p:spPr>
          <a:xfrm>
            <a:off x="365760" y="594360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1DB95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Centraliza, automatiza e protege — sem complicação.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228600" y="1097280"/>
            <a:ext cx="2743200" cy="1600200"/>
          </a:xfrm>
          <a:prstGeom prst="rect">
            <a:avLst/>
          </a:prstGeom>
          <a:solidFill>
            <a:srgbClr val="111811"/>
          </a:solidFill>
          <a:ln/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6" name="Shape 4"/>
          <p:cNvSpPr/>
          <p:nvPr/>
        </p:nvSpPr>
        <p:spPr>
          <a:xfrm>
            <a:off x="228600" y="1097280"/>
            <a:ext cx="54864" cy="1600200"/>
          </a:xfrm>
          <a:prstGeom prst="rect">
            <a:avLst/>
          </a:prstGeom>
          <a:solidFill>
            <a:srgbClr val="1DB954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92" y="1261872"/>
            <a:ext cx="347472" cy="347472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822960" y="1234440"/>
            <a:ext cx="2057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Omnichannel Real</a:t>
            </a:r>
            <a:endParaRPr lang="en-US" sz="1300" dirty="0"/>
          </a:p>
        </p:txBody>
      </p:sp>
      <p:sp>
        <p:nvSpPr>
          <p:cNvPr id="9" name="Text 6"/>
          <p:cNvSpPr/>
          <p:nvPr/>
        </p:nvSpPr>
        <p:spPr>
          <a:xfrm>
            <a:off x="365760" y="1691640"/>
            <a:ext cx="251460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WhatsApp, Instagram, e-mail, Telegram e mais — tudo em um só painel.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3172968" y="1097280"/>
            <a:ext cx="2743200" cy="1600200"/>
          </a:xfrm>
          <a:prstGeom prst="rect">
            <a:avLst/>
          </a:prstGeom>
          <a:solidFill>
            <a:srgbClr val="111811"/>
          </a:solidFill>
          <a:ln/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11" name="Shape 8"/>
          <p:cNvSpPr/>
          <p:nvPr/>
        </p:nvSpPr>
        <p:spPr>
          <a:xfrm>
            <a:off x="3172968" y="1097280"/>
            <a:ext cx="54864" cy="1600200"/>
          </a:xfrm>
          <a:prstGeom prst="rect">
            <a:avLst/>
          </a:prstGeom>
          <a:solidFill>
            <a:srgbClr val="1DB954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560" y="1261872"/>
            <a:ext cx="347472" cy="347472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3767328" y="1234440"/>
            <a:ext cx="2057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API Oficial da Meta</a:t>
            </a:r>
            <a:endParaRPr lang="en-US" sz="1300" dirty="0"/>
          </a:p>
        </p:txBody>
      </p:sp>
      <p:sp>
        <p:nvSpPr>
          <p:cNvPr id="14" name="Text 10"/>
          <p:cNvSpPr/>
          <p:nvPr/>
        </p:nvSpPr>
        <p:spPr>
          <a:xfrm>
            <a:off x="3310128" y="1691640"/>
            <a:ext cx="251460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Proteção contra banimento e operação sempre estável.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6117336" y="1097280"/>
            <a:ext cx="2743200" cy="1600200"/>
          </a:xfrm>
          <a:prstGeom prst="rect">
            <a:avLst/>
          </a:prstGeom>
          <a:solidFill>
            <a:srgbClr val="111811"/>
          </a:solidFill>
          <a:ln/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16" name="Shape 12"/>
          <p:cNvSpPr/>
          <p:nvPr/>
        </p:nvSpPr>
        <p:spPr>
          <a:xfrm>
            <a:off x="6117336" y="1097280"/>
            <a:ext cx="54864" cy="1600200"/>
          </a:xfrm>
          <a:prstGeom prst="rect">
            <a:avLst/>
          </a:prstGeom>
          <a:solidFill>
            <a:srgbClr val="1DB954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1928" y="1261872"/>
            <a:ext cx="347472" cy="347472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6711696" y="1234440"/>
            <a:ext cx="2057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Agentes de IA sob medida</a:t>
            </a:r>
            <a:endParaRPr lang="en-US" sz="1300" dirty="0"/>
          </a:p>
        </p:txBody>
      </p:sp>
      <p:sp>
        <p:nvSpPr>
          <p:cNvPr id="19" name="Text 14"/>
          <p:cNvSpPr/>
          <p:nvPr/>
        </p:nvSpPr>
        <p:spPr>
          <a:xfrm>
            <a:off x="6254496" y="1691640"/>
            <a:ext cx="251460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Automações que qualificam leads, agendam e fazem follow-up por você.</a:t>
            </a:r>
            <a:endParaRPr lang="en-US" sz="1100" dirty="0"/>
          </a:p>
        </p:txBody>
      </p:sp>
      <p:sp>
        <p:nvSpPr>
          <p:cNvPr id="20" name="Shape 15"/>
          <p:cNvSpPr/>
          <p:nvPr/>
        </p:nvSpPr>
        <p:spPr>
          <a:xfrm>
            <a:off x="228600" y="2880360"/>
            <a:ext cx="2743200" cy="1600200"/>
          </a:xfrm>
          <a:prstGeom prst="rect">
            <a:avLst/>
          </a:prstGeom>
          <a:solidFill>
            <a:srgbClr val="111811"/>
          </a:solidFill>
          <a:ln/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21" name="Shape 16"/>
          <p:cNvSpPr/>
          <p:nvPr/>
        </p:nvSpPr>
        <p:spPr>
          <a:xfrm>
            <a:off x="228600" y="2880360"/>
            <a:ext cx="54864" cy="1600200"/>
          </a:xfrm>
          <a:prstGeom prst="rect">
            <a:avLst/>
          </a:prstGeom>
          <a:solidFill>
            <a:srgbClr val="1DB954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192" y="3044952"/>
            <a:ext cx="347472" cy="347472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822960" y="3017520"/>
            <a:ext cx="2057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Múltiplos atendentes</a:t>
            </a:r>
            <a:endParaRPr lang="en-US" sz="1300" dirty="0"/>
          </a:p>
        </p:txBody>
      </p:sp>
      <p:sp>
        <p:nvSpPr>
          <p:cNvPr id="24" name="Text 18"/>
          <p:cNvSpPr/>
          <p:nvPr/>
        </p:nvSpPr>
        <p:spPr>
          <a:xfrm>
            <a:off x="365760" y="3474720"/>
            <a:ext cx="251460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Toda a equipe atendendo ao mesmo tempo, sem conflito.</a:t>
            </a:r>
            <a:endParaRPr lang="en-US" sz="1100" dirty="0"/>
          </a:p>
        </p:txBody>
      </p:sp>
      <p:sp>
        <p:nvSpPr>
          <p:cNvPr id="25" name="Shape 19"/>
          <p:cNvSpPr/>
          <p:nvPr/>
        </p:nvSpPr>
        <p:spPr>
          <a:xfrm>
            <a:off x="3172968" y="2880360"/>
            <a:ext cx="2743200" cy="1600200"/>
          </a:xfrm>
          <a:prstGeom prst="rect">
            <a:avLst/>
          </a:prstGeom>
          <a:solidFill>
            <a:srgbClr val="111811"/>
          </a:solidFill>
          <a:ln/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26" name="Shape 20"/>
          <p:cNvSpPr/>
          <p:nvPr/>
        </p:nvSpPr>
        <p:spPr>
          <a:xfrm>
            <a:off x="3172968" y="2880360"/>
            <a:ext cx="54864" cy="1600200"/>
          </a:xfrm>
          <a:prstGeom prst="rect">
            <a:avLst/>
          </a:prstGeom>
          <a:solidFill>
            <a:srgbClr val="1DB954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2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7560" y="3044952"/>
            <a:ext cx="347472" cy="347472"/>
          </a:xfrm>
          <a:prstGeom prst="rect">
            <a:avLst/>
          </a:prstGeom>
        </p:spPr>
      </p:pic>
      <p:sp>
        <p:nvSpPr>
          <p:cNvPr id="28" name="Text 21"/>
          <p:cNvSpPr/>
          <p:nvPr/>
        </p:nvSpPr>
        <p:spPr>
          <a:xfrm>
            <a:off x="3767328" y="3017520"/>
            <a:ext cx="2057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 err="1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Visão</a:t>
            </a:r>
            <a:r>
              <a:rPr lang="en-US" sz="13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 em tempo real</a:t>
            </a:r>
            <a:endParaRPr lang="en-US" sz="1300" dirty="0"/>
          </a:p>
        </p:txBody>
      </p:sp>
      <p:sp>
        <p:nvSpPr>
          <p:cNvPr id="29" name="Text 22"/>
          <p:cNvSpPr/>
          <p:nvPr/>
        </p:nvSpPr>
        <p:spPr>
          <a:xfrm>
            <a:off x="3310128" y="3474720"/>
            <a:ext cx="251460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Métricas e histórico para tomar decisões com inteligência.</a:t>
            </a:r>
            <a:endParaRPr lang="en-US" sz="1100" dirty="0"/>
          </a:p>
        </p:txBody>
      </p:sp>
      <p:sp>
        <p:nvSpPr>
          <p:cNvPr id="30" name="Shape 23"/>
          <p:cNvSpPr/>
          <p:nvPr/>
        </p:nvSpPr>
        <p:spPr>
          <a:xfrm>
            <a:off x="6117336" y="2880360"/>
            <a:ext cx="2743200" cy="1600200"/>
          </a:xfrm>
          <a:prstGeom prst="rect">
            <a:avLst/>
          </a:prstGeom>
          <a:solidFill>
            <a:srgbClr val="111811"/>
          </a:solidFill>
          <a:ln/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31" name="Shape 24"/>
          <p:cNvSpPr/>
          <p:nvPr/>
        </p:nvSpPr>
        <p:spPr>
          <a:xfrm>
            <a:off x="6117336" y="2880360"/>
            <a:ext cx="54864" cy="1600200"/>
          </a:xfrm>
          <a:prstGeom prst="rect">
            <a:avLst/>
          </a:prstGeom>
          <a:solidFill>
            <a:srgbClr val="1DB954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32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1928" y="3044952"/>
            <a:ext cx="347472" cy="347472"/>
          </a:xfrm>
          <a:prstGeom prst="rect">
            <a:avLst/>
          </a:prstGeom>
        </p:spPr>
      </p:pic>
      <p:sp>
        <p:nvSpPr>
          <p:cNvPr id="33" name="Text 25"/>
          <p:cNvSpPr/>
          <p:nvPr/>
        </p:nvSpPr>
        <p:spPr>
          <a:xfrm>
            <a:off x="6711696" y="3017520"/>
            <a:ext cx="2057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Integrações via API</a:t>
            </a:r>
            <a:endParaRPr lang="en-US" sz="1300" dirty="0"/>
          </a:p>
        </p:txBody>
      </p:sp>
      <p:sp>
        <p:nvSpPr>
          <p:cNvPr id="34" name="Text 26"/>
          <p:cNvSpPr/>
          <p:nvPr/>
        </p:nvSpPr>
        <p:spPr>
          <a:xfrm>
            <a:off x="6254496" y="3474720"/>
            <a:ext cx="251460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Conecte seu CRM, ERP e sistemas que já usa.</a:t>
            </a:r>
            <a:endParaRPr lang="en-US" sz="1100" dirty="0"/>
          </a:p>
        </p:txBody>
      </p:sp>
      <p:sp>
        <p:nvSpPr>
          <p:cNvPr id="35" name="Shape 27"/>
          <p:cNvSpPr/>
          <p:nvPr/>
        </p:nvSpPr>
        <p:spPr>
          <a:xfrm>
            <a:off x="0" y="4892040"/>
            <a:ext cx="9144000" cy="256032"/>
          </a:xfrm>
          <a:prstGeom prst="rect">
            <a:avLst/>
          </a:prstGeom>
          <a:solidFill>
            <a:srgbClr val="111111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6" name="Text 28"/>
          <p:cNvSpPr/>
          <p:nvPr/>
        </p:nvSpPr>
        <p:spPr>
          <a:xfrm>
            <a:off x="182880" y="4892040"/>
            <a:ext cx="877824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neofluxx.com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4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0A0A0A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Text 1"/>
          <p:cNvSpPr/>
          <p:nvPr/>
        </p:nvSpPr>
        <p:spPr>
          <a:xfrm>
            <a:off x="365760" y="73152"/>
            <a:ext cx="84124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Como funciona na prática?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365760" y="475488"/>
            <a:ext cx="84124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i="1" dirty="0" err="1">
                <a:solidFill>
                  <a:srgbClr val="1DB95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Faça</a:t>
            </a:r>
            <a:r>
              <a:rPr lang="en-US" sz="1100" i="1" dirty="0">
                <a:solidFill>
                  <a:srgbClr val="1DB95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i="1" dirty="0" err="1">
                <a:solidFill>
                  <a:srgbClr val="1DB95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orçamento</a:t>
            </a:r>
            <a:r>
              <a:rPr lang="en-US" sz="1100" i="1" dirty="0">
                <a:solidFill>
                  <a:srgbClr val="1DB95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i="1" dirty="0" err="1">
                <a:solidFill>
                  <a:srgbClr val="1DB95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conforme</a:t>
            </a:r>
            <a:r>
              <a:rPr lang="en-US" sz="1100" i="1" dirty="0">
                <a:solidFill>
                  <a:srgbClr val="1DB95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i="1" dirty="0" err="1">
                <a:solidFill>
                  <a:srgbClr val="1DB95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sua</a:t>
            </a:r>
            <a:r>
              <a:rPr lang="en-US" sz="1100" i="1" dirty="0">
                <a:solidFill>
                  <a:srgbClr val="1DB95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i="1" dirty="0" err="1">
                <a:solidFill>
                  <a:srgbClr val="1DB95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necessidade</a:t>
            </a:r>
            <a:r>
              <a:rPr lang="en-US" sz="1100" i="1" dirty="0">
                <a:solidFill>
                  <a:srgbClr val="1DB95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1100" i="1" dirty="0" err="1">
                <a:solidFill>
                  <a:srgbClr val="1DB95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escolha</a:t>
            </a:r>
            <a:r>
              <a:rPr lang="en-US" sz="1100" i="1" dirty="0">
                <a:solidFill>
                  <a:srgbClr val="1DB95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o </a:t>
            </a:r>
            <a:r>
              <a:rPr lang="en-US" sz="1100" i="1" dirty="0" err="1">
                <a:solidFill>
                  <a:srgbClr val="1DB95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modelo</a:t>
            </a:r>
            <a:r>
              <a:rPr lang="en-US" sz="1100" i="1" dirty="0">
                <a:solidFill>
                  <a:srgbClr val="1DB95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que mais se encaixa no seu negócio — e cresça no seu ritmo.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164592" y="841248"/>
            <a:ext cx="2816352" cy="416052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6" name="Shape 4"/>
          <p:cNvSpPr/>
          <p:nvPr/>
        </p:nvSpPr>
        <p:spPr>
          <a:xfrm>
            <a:off x="164592" y="841248"/>
            <a:ext cx="2816352" cy="658368"/>
          </a:xfrm>
          <a:prstGeom prst="rect">
            <a:avLst/>
          </a:prstGeom>
          <a:solidFill>
            <a:srgbClr val="1E3A5F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7" name="Text 5"/>
          <p:cNvSpPr/>
          <p:nvPr/>
        </p:nvSpPr>
        <p:spPr>
          <a:xfrm>
            <a:off x="274320" y="877824"/>
            <a:ext cx="2679192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 err="1">
                <a:solidFill>
                  <a:srgbClr val="60A5F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Fluxo</a:t>
            </a:r>
            <a:r>
              <a:rPr lang="en-US" sz="1300" b="1" dirty="0">
                <a:solidFill>
                  <a:srgbClr val="60A5F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 1- </a:t>
            </a:r>
            <a:r>
              <a:rPr lang="en-US" sz="1300" b="1" dirty="0" err="1">
                <a:solidFill>
                  <a:srgbClr val="60A5F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Ilustrativo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274320" y="1170432"/>
            <a:ext cx="267919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Atendimento Humano</a:t>
            </a:r>
            <a:endParaRPr lang="en-US" sz="1000" dirty="0"/>
          </a:p>
        </p:txBody>
      </p:sp>
      <p:sp>
        <p:nvSpPr>
          <p:cNvPr id="9" name="Shape 7"/>
          <p:cNvSpPr/>
          <p:nvPr/>
        </p:nvSpPr>
        <p:spPr>
          <a:xfrm>
            <a:off x="475488" y="1847088"/>
            <a:ext cx="27432" cy="628650"/>
          </a:xfrm>
          <a:prstGeom prst="rect">
            <a:avLst/>
          </a:prstGeom>
          <a:solidFill>
            <a:srgbClr val="2563EB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0" name="Shape 8"/>
          <p:cNvSpPr/>
          <p:nvPr/>
        </p:nvSpPr>
        <p:spPr>
          <a:xfrm>
            <a:off x="329184" y="1591056"/>
            <a:ext cx="292608" cy="292608"/>
          </a:xfrm>
          <a:prstGeom prst="ellipse">
            <a:avLst/>
          </a:prstGeom>
          <a:solidFill>
            <a:srgbClr val="1E3A5F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11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07" y="1630570"/>
            <a:ext cx="190065" cy="190065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713231" y="1591056"/>
            <a:ext cx="1579299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 err="1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Cliente</a:t>
            </a:r>
            <a:r>
              <a:rPr lang="en-US" sz="100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000" dirty="0" err="1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entra</a:t>
            </a:r>
            <a:r>
              <a:rPr lang="en-US" sz="100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000" dirty="0" err="1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</a:t>
            </a:r>
            <a:r>
              <a:rPr lang="en-US" sz="100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000" dirty="0" err="1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contato</a:t>
            </a:r>
            <a:endParaRPr lang="en-US" sz="1000" dirty="0"/>
          </a:p>
        </p:txBody>
      </p:sp>
      <p:sp>
        <p:nvSpPr>
          <p:cNvPr id="13" name="Shape 10"/>
          <p:cNvSpPr/>
          <p:nvPr/>
        </p:nvSpPr>
        <p:spPr>
          <a:xfrm>
            <a:off x="475488" y="2704338"/>
            <a:ext cx="27432" cy="628650"/>
          </a:xfrm>
          <a:prstGeom prst="rect">
            <a:avLst/>
          </a:prstGeom>
          <a:solidFill>
            <a:srgbClr val="2563EB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4" name="Shape 11"/>
          <p:cNvSpPr/>
          <p:nvPr/>
        </p:nvSpPr>
        <p:spPr>
          <a:xfrm>
            <a:off x="329184" y="2448306"/>
            <a:ext cx="292608" cy="292608"/>
          </a:xfrm>
          <a:prstGeom prst="ellipse">
            <a:avLst/>
          </a:prstGeom>
          <a:solidFill>
            <a:srgbClr val="1E3A5F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906" y="2487495"/>
            <a:ext cx="169164" cy="169164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713232" y="2448306"/>
            <a:ext cx="2176272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Atendente ou time assume a conversa</a:t>
            </a:r>
            <a:endParaRPr lang="en-US" sz="1000" dirty="0"/>
          </a:p>
        </p:txBody>
      </p:sp>
      <p:sp>
        <p:nvSpPr>
          <p:cNvPr id="17" name="Shape 13"/>
          <p:cNvSpPr/>
          <p:nvPr/>
        </p:nvSpPr>
        <p:spPr>
          <a:xfrm>
            <a:off x="475488" y="3561588"/>
            <a:ext cx="27432" cy="628650"/>
          </a:xfrm>
          <a:prstGeom prst="rect">
            <a:avLst/>
          </a:prstGeom>
          <a:solidFill>
            <a:srgbClr val="2563EB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8" name="Shape 14"/>
          <p:cNvSpPr/>
          <p:nvPr/>
        </p:nvSpPr>
        <p:spPr>
          <a:xfrm>
            <a:off x="329184" y="3305556"/>
            <a:ext cx="292608" cy="292608"/>
          </a:xfrm>
          <a:prstGeom prst="ellipse">
            <a:avLst/>
          </a:prstGeom>
          <a:solidFill>
            <a:srgbClr val="1E3A5F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534" y="3330375"/>
            <a:ext cx="228600" cy="228600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713232" y="3305556"/>
            <a:ext cx="198424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Múltiplos agentes sem conflito</a:t>
            </a:r>
            <a:endParaRPr lang="en-US" sz="1000" dirty="0"/>
          </a:p>
        </p:txBody>
      </p:sp>
      <p:sp>
        <p:nvSpPr>
          <p:cNvPr id="21" name="Shape 16"/>
          <p:cNvSpPr/>
          <p:nvPr/>
        </p:nvSpPr>
        <p:spPr>
          <a:xfrm>
            <a:off x="329184" y="4162806"/>
            <a:ext cx="292608" cy="292608"/>
          </a:xfrm>
          <a:prstGeom prst="ellipse">
            <a:avLst/>
          </a:prstGeom>
          <a:solidFill>
            <a:srgbClr val="1E3A5F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658" y="4226812"/>
            <a:ext cx="155448" cy="155448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713232" y="4162806"/>
            <a:ext cx="1984248" cy="27203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Gestão acompanha em tempo real</a:t>
            </a:r>
            <a:endParaRPr lang="en-US" sz="1000" dirty="0"/>
          </a:p>
        </p:txBody>
      </p:sp>
      <p:sp>
        <p:nvSpPr>
          <p:cNvPr id="24" name="Shape 18"/>
          <p:cNvSpPr/>
          <p:nvPr/>
        </p:nvSpPr>
        <p:spPr>
          <a:xfrm>
            <a:off x="3127248" y="841248"/>
            <a:ext cx="2816352" cy="416052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25" name="Shape 19"/>
          <p:cNvSpPr/>
          <p:nvPr/>
        </p:nvSpPr>
        <p:spPr>
          <a:xfrm>
            <a:off x="3127248" y="841248"/>
            <a:ext cx="2816352" cy="658368"/>
          </a:xfrm>
          <a:prstGeom prst="rect">
            <a:avLst/>
          </a:prstGeom>
          <a:solidFill>
            <a:srgbClr val="5F3A00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6" name="Text 20"/>
          <p:cNvSpPr/>
          <p:nvPr/>
        </p:nvSpPr>
        <p:spPr>
          <a:xfrm>
            <a:off x="3236976" y="877824"/>
            <a:ext cx="2679192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 err="1">
                <a:solidFill>
                  <a:srgbClr val="F59E0B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Fluxo</a:t>
            </a:r>
            <a:r>
              <a:rPr lang="en-US" sz="1300" b="1" dirty="0">
                <a:solidFill>
                  <a:srgbClr val="F59E0B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 2 - </a:t>
            </a:r>
            <a:r>
              <a:rPr lang="en-US" sz="1300" b="1" dirty="0" err="1">
                <a:solidFill>
                  <a:srgbClr val="F59E0B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Ilustrativo</a:t>
            </a:r>
            <a:endParaRPr lang="en-US" sz="1300" dirty="0"/>
          </a:p>
        </p:txBody>
      </p:sp>
      <p:sp>
        <p:nvSpPr>
          <p:cNvPr id="27" name="Text 21"/>
          <p:cNvSpPr/>
          <p:nvPr/>
        </p:nvSpPr>
        <p:spPr>
          <a:xfrm>
            <a:off x="3236976" y="1170432"/>
            <a:ext cx="267919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Automação sem IA</a:t>
            </a:r>
            <a:endParaRPr lang="en-US" sz="1000" dirty="0"/>
          </a:p>
        </p:txBody>
      </p:sp>
      <p:sp>
        <p:nvSpPr>
          <p:cNvPr id="28" name="Shape 22"/>
          <p:cNvSpPr/>
          <p:nvPr/>
        </p:nvSpPr>
        <p:spPr>
          <a:xfrm>
            <a:off x="3438144" y="1847088"/>
            <a:ext cx="27432" cy="457200"/>
          </a:xfrm>
          <a:prstGeom prst="rect">
            <a:avLst/>
          </a:prstGeom>
          <a:solidFill>
            <a:srgbClr val="D97706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9" name="Shape 23"/>
          <p:cNvSpPr/>
          <p:nvPr/>
        </p:nvSpPr>
        <p:spPr>
          <a:xfrm>
            <a:off x="3291840" y="1591056"/>
            <a:ext cx="292608" cy="292608"/>
          </a:xfrm>
          <a:prstGeom prst="ellipse">
            <a:avLst/>
          </a:prstGeom>
          <a:solidFill>
            <a:srgbClr val="5F3A00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3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2783" y="1628937"/>
            <a:ext cx="211291" cy="211291"/>
          </a:xfrm>
          <a:prstGeom prst="rect">
            <a:avLst/>
          </a:prstGeom>
        </p:spPr>
      </p:pic>
      <p:sp>
        <p:nvSpPr>
          <p:cNvPr id="31" name="Text 24"/>
          <p:cNvSpPr/>
          <p:nvPr/>
        </p:nvSpPr>
        <p:spPr>
          <a:xfrm>
            <a:off x="3675888" y="1591056"/>
            <a:ext cx="213055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Cliente entra em contato</a:t>
            </a:r>
            <a:endParaRPr lang="en-US" sz="1000" dirty="0"/>
          </a:p>
        </p:txBody>
      </p:sp>
      <p:sp>
        <p:nvSpPr>
          <p:cNvPr id="32" name="Shape 25"/>
          <p:cNvSpPr/>
          <p:nvPr/>
        </p:nvSpPr>
        <p:spPr>
          <a:xfrm>
            <a:off x="3438144" y="2532888"/>
            <a:ext cx="27432" cy="457200"/>
          </a:xfrm>
          <a:prstGeom prst="rect">
            <a:avLst/>
          </a:prstGeom>
          <a:solidFill>
            <a:srgbClr val="D97706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3" name="Shape 26"/>
          <p:cNvSpPr/>
          <p:nvPr/>
        </p:nvSpPr>
        <p:spPr>
          <a:xfrm>
            <a:off x="3291840" y="2276856"/>
            <a:ext cx="292608" cy="292608"/>
          </a:xfrm>
          <a:prstGeom prst="ellipse">
            <a:avLst/>
          </a:prstGeom>
          <a:solidFill>
            <a:srgbClr val="5F3A00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3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9314" y="2327799"/>
            <a:ext cx="194308" cy="194308"/>
          </a:xfrm>
          <a:prstGeom prst="rect">
            <a:avLst/>
          </a:prstGeom>
        </p:spPr>
      </p:pic>
      <p:sp>
        <p:nvSpPr>
          <p:cNvPr id="35" name="Text 27"/>
          <p:cNvSpPr/>
          <p:nvPr/>
        </p:nvSpPr>
        <p:spPr>
          <a:xfrm>
            <a:off x="3675888" y="2276856"/>
            <a:ext cx="2176272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Automação faz triagem e boas-vindas</a:t>
            </a:r>
            <a:endParaRPr lang="en-US" sz="1000" dirty="0"/>
          </a:p>
        </p:txBody>
      </p:sp>
      <p:sp>
        <p:nvSpPr>
          <p:cNvPr id="36" name="Shape 28"/>
          <p:cNvSpPr/>
          <p:nvPr/>
        </p:nvSpPr>
        <p:spPr>
          <a:xfrm>
            <a:off x="3438144" y="3218688"/>
            <a:ext cx="27432" cy="457200"/>
          </a:xfrm>
          <a:prstGeom prst="rect">
            <a:avLst/>
          </a:prstGeom>
          <a:solidFill>
            <a:srgbClr val="D97706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7" name="Shape 29"/>
          <p:cNvSpPr/>
          <p:nvPr/>
        </p:nvSpPr>
        <p:spPr>
          <a:xfrm>
            <a:off x="3291840" y="2962656"/>
            <a:ext cx="292608" cy="292608"/>
          </a:xfrm>
          <a:prstGeom prst="ellipse">
            <a:avLst/>
          </a:prstGeom>
          <a:solidFill>
            <a:srgbClr val="5F3A00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3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9314" y="3013599"/>
            <a:ext cx="192024" cy="192024"/>
          </a:xfrm>
          <a:prstGeom prst="rect">
            <a:avLst/>
          </a:prstGeom>
        </p:spPr>
      </p:pic>
      <p:sp>
        <p:nvSpPr>
          <p:cNvPr id="39" name="Text 30"/>
          <p:cNvSpPr/>
          <p:nvPr/>
        </p:nvSpPr>
        <p:spPr>
          <a:xfrm>
            <a:off x="3675888" y="2962656"/>
            <a:ext cx="2203704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Aplica etiquetas e direciona ao time certo</a:t>
            </a:r>
            <a:endParaRPr lang="en-US" sz="1000" dirty="0"/>
          </a:p>
        </p:txBody>
      </p:sp>
      <p:sp>
        <p:nvSpPr>
          <p:cNvPr id="40" name="Shape 31"/>
          <p:cNvSpPr/>
          <p:nvPr/>
        </p:nvSpPr>
        <p:spPr>
          <a:xfrm>
            <a:off x="3438144" y="3904488"/>
            <a:ext cx="27432" cy="457200"/>
          </a:xfrm>
          <a:prstGeom prst="rect">
            <a:avLst/>
          </a:prstGeom>
          <a:solidFill>
            <a:srgbClr val="D97706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41" name="Shape 32"/>
          <p:cNvSpPr/>
          <p:nvPr/>
        </p:nvSpPr>
        <p:spPr>
          <a:xfrm>
            <a:off x="3291840" y="3648456"/>
            <a:ext cx="292608" cy="292608"/>
          </a:xfrm>
          <a:prstGeom prst="ellipse">
            <a:avLst/>
          </a:prstGeom>
          <a:solidFill>
            <a:srgbClr val="5F3A00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42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9316" y="3686337"/>
            <a:ext cx="192024" cy="192024"/>
          </a:xfrm>
          <a:prstGeom prst="rect">
            <a:avLst/>
          </a:prstGeom>
        </p:spPr>
      </p:pic>
      <p:sp>
        <p:nvSpPr>
          <p:cNvPr id="43" name="Text 33"/>
          <p:cNvSpPr/>
          <p:nvPr/>
        </p:nvSpPr>
        <p:spPr>
          <a:xfrm>
            <a:off x="3675888" y="3648456"/>
            <a:ext cx="22402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Atendente humano assume a conversa</a:t>
            </a:r>
            <a:endParaRPr lang="en-US" sz="1000" dirty="0"/>
          </a:p>
        </p:txBody>
      </p:sp>
      <p:sp>
        <p:nvSpPr>
          <p:cNvPr id="44" name="Shape 34"/>
          <p:cNvSpPr/>
          <p:nvPr/>
        </p:nvSpPr>
        <p:spPr>
          <a:xfrm>
            <a:off x="3291840" y="4334256"/>
            <a:ext cx="292608" cy="292608"/>
          </a:xfrm>
          <a:prstGeom prst="ellipse">
            <a:avLst/>
          </a:prstGeom>
          <a:solidFill>
            <a:srgbClr val="5F3A00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45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36252" y="4378668"/>
            <a:ext cx="210312" cy="210312"/>
          </a:xfrm>
          <a:prstGeom prst="rect">
            <a:avLst/>
          </a:prstGeom>
        </p:spPr>
      </p:pic>
      <p:sp>
        <p:nvSpPr>
          <p:cNvPr id="46" name="Text 35"/>
          <p:cNvSpPr/>
          <p:nvPr/>
        </p:nvSpPr>
        <p:spPr>
          <a:xfrm>
            <a:off x="3675888" y="4334256"/>
            <a:ext cx="2065238" cy="2834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Gestão acompanha em tempo real</a:t>
            </a:r>
            <a:endParaRPr lang="en-US" sz="1000" dirty="0"/>
          </a:p>
        </p:txBody>
      </p:sp>
      <p:sp>
        <p:nvSpPr>
          <p:cNvPr id="47" name="Shape 36"/>
          <p:cNvSpPr/>
          <p:nvPr/>
        </p:nvSpPr>
        <p:spPr>
          <a:xfrm>
            <a:off x="6089904" y="841248"/>
            <a:ext cx="2816352" cy="416052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48" name="Shape 37"/>
          <p:cNvSpPr/>
          <p:nvPr/>
        </p:nvSpPr>
        <p:spPr>
          <a:xfrm>
            <a:off x="6089904" y="841248"/>
            <a:ext cx="2816352" cy="658368"/>
          </a:xfrm>
          <a:prstGeom prst="rect">
            <a:avLst/>
          </a:prstGeom>
          <a:solidFill>
            <a:srgbClr val="0D2B14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49" name="Text 38"/>
          <p:cNvSpPr/>
          <p:nvPr/>
        </p:nvSpPr>
        <p:spPr>
          <a:xfrm>
            <a:off x="6199632" y="877824"/>
            <a:ext cx="2679192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 err="1">
                <a:solidFill>
                  <a:srgbClr val="1DB95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Fluxo</a:t>
            </a:r>
            <a:r>
              <a:rPr lang="en-US" sz="1300" b="1" dirty="0">
                <a:solidFill>
                  <a:srgbClr val="1DB95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 3 - </a:t>
            </a:r>
            <a:r>
              <a:rPr lang="en-US" sz="1300" b="1" dirty="0" err="1">
                <a:solidFill>
                  <a:srgbClr val="1DB95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Ilustrativo</a:t>
            </a:r>
            <a:endParaRPr lang="en-US" sz="1300" dirty="0"/>
          </a:p>
        </p:txBody>
      </p:sp>
      <p:sp>
        <p:nvSpPr>
          <p:cNvPr id="50" name="Text 39"/>
          <p:cNvSpPr/>
          <p:nvPr/>
        </p:nvSpPr>
        <p:spPr>
          <a:xfrm>
            <a:off x="6199632" y="1170432"/>
            <a:ext cx="267919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Automação com IA</a:t>
            </a:r>
            <a:endParaRPr lang="en-US" sz="1000" dirty="0"/>
          </a:p>
        </p:txBody>
      </p:sp>
      <p:sp>
        <p:nvSpPr>
          <p:cNvPr id="51" name="Shape 40"/>
          <p:cNvSpPr/>
          <p:nvPr/>
        </p:nvSpPr>
        <p:spPr>
          <a:xfrm>
            <a:off x="6400800" y="1847088"/>
            <a:ext cx="27432" cy="457200"/>
          </a:xfrm>
          <a:prstGeom prst="rect">
            <a:avLst/>
          </a:prstGeom>
          <a:solidFill>
            <a:srgbClr val="1DB954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52" name="Shape 41"/>
          <p:cNvSpPr/>
          <p:nvPr/>
        </p:nvSpPr>
        <p:spPr>
          <a:xfrm>
            <a:off x="6254496" y="1591056"/>
            <a:ext cx="292608" cy="292608"/>
          </a:xfrm>
          <a:prstGeom prst="ellipse">
            <a:avLst/>
          </a:prstGeom>
          <a:solidFill>
            <a:srgbClr val="0D2B14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53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92377" y="1622406"/>
            <a:ext cx="212919" cy="212919"/>
          </a:xfrm>
          <a:prstGeom prst="rect">
            <a:avLst/>
          </a:prstGeom>
        </p:spPr>
      </p:pic>
      <p:sp>
        <p:nvSpPr>
          <p:cNvPr id="54" name="Text 42"/>
          <p:cNvSpPr/>
          <p:nvPr/>
        </p:nvSpPr>
        <p:spPr>
          <a:xfrm>
            <a:off x="6638544" y="1591056"/>
            <a:ext cx="2119449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Cliente entra em contato</a:t>
            </a:r>
            <a:endParaRPr lang="en-US" sz="1000" dirty="0"/>
          </a:p>
        </p:txBody>
      </p:sp>
      <p:sp>
        <p:nvSpPr>
          <p:cNvPr id="55" name="Shape 43"/>
          <p:cNvSpPr/>
          <p:nvPr/>
        </p:nvSpPr>
        <p:spPr>
          <a:xfrm>
            <a:off x="6400800" y="2532888"/>
            <a:ext cx="27432" cy="457200"/>
          </a:xfrm>
          <a:prstGeom prst="rect">
            <a:avLst/>
          </a:prstGeom>
          <a:solidFill>
            <a:srgbClr val="1DB954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56" name="Shape 44"/>
          <p:cNvSpPr/>
          <p:nvPr/>
        </p:nvSpPr>
        <p:spPr>
          <a:xfrm>
            <a:off x="6254496" y="2276856"/>
            <a:ext cx="292608" cy="292608"/>
          </a:xfrm>
          <a:prstGeom prst="ellipse">
            <a:avLst/>
          </a:prstGeom>
          <a:solidFill>
            <a:srgbClr val="0D2B14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57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05439" y="2321268"/>
            <a:ext cx="202467" cy="202467"/>
          </a:xfrm>
          <a:prstGeom prst="rect">
            <a:avLst/>
          </a:prstGeom>
        </p:spPr>
      </p:pic>
      <p:sp>
        <p:nvSpPr>
          <p:cNvPr id="58" name="Text 45"/>
          <p:cNvSpPr/>
          <p:nvPr/>
        </p:nvSpPr>
        <p:spPr>
          <a:xfrm>
            <a:off x="6638544" y="2276856"/>
            <a:ext cx="217627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IA qualifica, responde dúvidas e agenda</a:t>
            </a:r>
            <a:endParaRPr lang="en-US" sz="1000" dirty="0"/>
          </a:p>
        </p:txBody>
      </p:sp>
      <p:sp>
        <p:nvSpPr>
          <p:cNvPr id="59" name="Shape 46"/>
          <p:cNvSpPr/>
          <p:nvPr/>
        </p:nvSpPr>
        <p:spPr>
          <a:xfrm>
            <a:off x="6400800" y="3218688"/>
            <a:ext cx="27432" cy="457200"/>
          </a:xfrm>
          <a:prstGeom prst="rect">
            <a:avLst/>
          </a:prstGeom>
          <a:solidFill>
            <a:srgbClr val="1DB954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60" name="Shape 47"/>
          <p:cNvSpPr/>
          <p:nvPr/>
        </p:nvSpPr>
        <p:spPr>
          <a:xfrm>
            <a:off x="6254496" y="2962656"/>
            <a:ext cx="292608" cy="292608"/>
          </a:xfrm>
          <a:prstGeom prst="ellipse">
            <a:avLst/>
          </a:prstGeom>
          <a:solidFill>
            <a:srgbClr val="0D2B14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61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11970" y="3007068"/>
            <a:ext cx="212919" cy="212919"/>
          </a:xfrm>
          <a:prstGeom prst="rect">
            <a:avLst/>
          </a:prstGeom>
        </p:spPr>
      </p:pic>
      <p:sp>
        <p:nvSpPr>
          <p:cNvPr id="62" name="Text 48"/>
          <p:cNvSpPr/>
          <p:nvPr/>
        </p:nvSpPr>
        <p:spPr>
          <a:xfrm>
            <a:off x="6638544" y="2962656"/>
            <a:ext cx="217627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Automação direciona e aplica etiquetas</a:t>
            </a:r>
            <a:endParaRPr lang="en-US" sz="1000" dirty="0"/>
          </a:p>
        </p:txBody>
      </p:sp>
      <p:sp>
        <p:nvSpPr>
          <p:cNvPr id="63" name="Shape 49"/>
          <p:cNvSpPr/>
          <p:nvPr/>
        </p:nvSpPr>
        <p:spPr>
          <a:xfrm>
            <a:off x="6400800" y="3904488"/>
            <a:ext cx="27432" cy="457200"/>
          </a:xfrm>
          <a:prstGeom prst="rect">
            <a:avLst/>
          </a:prstGeom>
          <a:solidFill>
            <a:srgbClr val="1DB954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64" name="Shape 50"/>
          <p:cNvSpPr/>
          <p:nvPr/>
        </p:nvSpPr>
        <p:spPr>
          <a:xfrm>
            <a:off x="6254496" y="3648456"/>
            <a:ext cx="292608" cy="292608"/>
          </a:xfrm>
          <a:prstGeom prst="ellipse">
            <a:avLst/>
          </a:prstGeom>
          <a:solidFill>
            <a:srgbClr val="0D2B14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65" name="Image 1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18501" y="3692868"/>
            <a:ext cx="167202" cy="167202"/>
          </a:xfrm>
          <a:prstGeom prst="rect">
            <a:avLst/>
          </a:prstGeom>
        </p:spPr>
      </p:pic>
      <p:sp>
        <p:nvSpPr>
          <p:cNvPr id="66" name="Text 51"/>
          <p:cNvSpPr/>
          <p:nvPr/>
        </p:nvSpPr>
        <p:spPr>
          <a:xfrm>
            <a:off x="6638544" y="3648456"/>
            <a:ext cx="2130552" cy="2834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Humano entra quando necessário</a:t>
            </a:r>
            <a:endParaRPr lang="en-US" sz="1000" dirty="0"/>
          </a:p>
        </p:txBody>
      </p:sp>
      <p:sp>
        <p:nvSpPr>
          <p:cNvPr id="67" name="Shape 52"/>
          <p:cNvSpPr/>
          <p:nvPr/>
        </p:nvSpPr>
        <p:spPr>
          <a:xfrm>
            <a:off x="6254496" y="4334256"/>
            <a:ext cx="292608" cy="292608"/>
          </a:xfrm>
          <a:prstGeom prst="ellipse">
            <a:avLst/>
          </a:prstGeom>
          <a:solidFill>
            <a:srgbClr val="0D2B14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68" name="Image 13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11970" y="4391730"/>
            <a:ext cx="182880" cy="182880"/>
          </a:xfrm>
          <a:prstGeom prst="rect">
            <a:avLst/>
          </a:prstGeom>
        </p:spPr>
      </p:pic>
      <p:sp>
        <p:nvSpPr>
          <p:cNvPr id="69" name="Text 53"/>
          <p:cNvSpPr/>
          <p:nvPr/>
        </p:nvSpPr>
        <p:spPr>
          <a:xfrm>
            <a:off x="6638544" y="4334256"/>
            <a:ext cx="2139696" cy="26517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2222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Gestão acompanha em tempo real</a:t>
            </a:r>
            <a:endParaRPr lang="en-US" sz="1000" dirty="0"/>
          </a:p>
        </p:txBody>
      </p:sp>
      <p:sp>
        <p:nvSpPr>
          <p:cNvPr id="70" name="Shape 54"/>
          <p:cNvSpPr/>
          <p:nvPr/>
        </p:nvSpPr>
        <p:spPr>
          <a:xfrm>
            <a:off x="0" y="4892040"/>
            <a:ext cx="9144000" cy="256032"/>
          </a:xfrm>
          <a:prstGeom prst="rect">
            <a:avLst/>
          </a:prstGeom>
          <a:solidFill>
            <a:srgbClr val="E0E0E0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71" name="Text 55"/>
          <p:cNvSpPr/>
          <p:nvPr/>
        </p:nvSpPr>
        <p:spPr>
          <a:xfrm>
            <a:off x="182880" y="4892040"/>
            <a:ext cx="877824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Modelo </a:t>
            </a:r>
            <a:r>
              <a:rPr lang="en-US" sz="900" dirty="0" err="1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Receptivo</a:t>
            </a: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 </a:t>
            </a:r>
            <a:r>
              <a:rPr lang="en-US" sz="900" dirty="0" err="1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exemplo</a:t>
            </a: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no </a:t>
            </a:r>
            <a:r>
              <a:rPr lang="en-US" sz="900" dirty="0" err="1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momento</a:t>
            </a: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da </a:t>
            </a:r>
            <a:r>
              <a:rPr lang="en-US" sz="900" dirty="0" err="1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apresentação</a:t>
            </a: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900" dirty="0" err="1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técnica</a:t>
            </a: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900" dirty="0" err="1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descreva</a:t>
            </a: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900" dirty="0" err="1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sua</a:t>
            </a: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900" dirty="0" err="1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necessidade</a:t>
            </a: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para </a:t>
            </a:r>
            <a:r>
              <a:rPr lang="en-US" sz="900" dirty="0" err="1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orçamento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0A0A0A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Text 1"/>
          <p:cNvSpPr/>
          <p:nvPr/>
        </p:nvSpPr>
        <p:spPr>
          <a:xfrm>
            <a:off x="365760" y="91440"/>
            <a:ext cx="84124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Para quem é a Neofluxx?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365760" y="594360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1DB95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 o WhatsApp é essencial para o seu negócio, a Neofluxx é para você.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274320" y="1097280"/>
            <a:ext cx="4160520" cy="1600200"/>
          </a:xfrm>
          <a:prstGeom prst="rect">
            <a:avLst/>
          </a:prstGeom>
          <a:solidFill>
            <a:srgbClr val="F8FBF8"/>
          </a:solidFill>
          <a:ln/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6" name="Shape 4"/>
          <p:cNvSpPr/>
          <p:nvPr/>
        </p:nvSpPr>
        <p:spPr>
          <a:xfrm>
            <a:off x="274320" y="1097280"/>
            <a:ext cx="64008" cy="1600200"/>
          </a:xfrm>
          <a:prstGeom prst="rect">
            <a:avLst/>
          </a:prstGeom>
          <a:solidFill>
            <a:srgbClr val="1DB954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61872"/>
            <a:ext cx="457200" cy="45720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051560" y="1234440"/>
            <a:ext cx="3246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A1A1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Redes de franquias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457200" y="1783080"/>
            <a:ext cx="384048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Padronize e centralize o atendimento de todas as unidades com controle total.</a:t>
            </a:r>
            <a:endParaRPr lang="en-US" sz="1200" dirty="0"/>
          </a:p>
        </p:txBody>
      </p:sp>
      <p:sp>
        <p:nvSpPr>
          <p:cNvPr id="10" name="Shape 7"/>
          <p:cNvSpPr/>
          <p:nvPr/>
        </p:nvSpPr>
        <p:spPr>
          <a:xfrm>
            <a:off x="4754880" y="1097280"/>
            <a:ext cx="4160520" cy="1600200"/>
          </a:xfrm>
          <a:prstGeom prst="rect">
            <a:avLst/>
          </a:prstGeom>
          <a:solidFill>
            <a:srgbClr val="F8FBF8"/>
          </a:solidFill>
          <a:ln/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11" name="Shape 8"/>
          <p:cNvSpPr/>
          <p:nvPr/>
        </p:nvSpPr>
        <p:spPr>
          <a:xfrm>
            <a:off x="4754880" y="1097280"/>
            <a:ext cx="64008" cy="1600200"/>
          </a:xfrm>
          <a:prstGeom prst="rect">
            <a:avLst/>
          </a:prstGeom>
          <a:solidFill>
            <a:srgbClr val="1DB954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760" y="1261872"/>
            <a:ext cx="457200" cy="457200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5532120" y="1234440"/>
            <a:ext cx="3246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A1A1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Empresas em crescimento</a:t>
            </a:r>
            <a:endParaRPr lang="en-US" sz="1500" dirty="0"/>
          </a:p>
        </p:txBody>
      </p:sp>
      <p:sp>
        <p:nvSpPr>
          <p:cNvPr id="14" name="Text 10"/>
          <p:cNvSpPr/>
          <p:nvPr/>
        </p:nvSpPr>
        <p:spPr>
          <a:xfrm>
            <a:off x="4937760" y="1783080"/>
            <a:ext cx="384048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Escale o time de vendas sem perder qualidade ou histórico de relacionamento.</a:t>
            </a:r>
            <a:endParaRPr lang="en-US" sz="1200" dirty="0"/>
          </a:p>
        </p:txBody>
      </p:sp>
      <p:sp>
        <p:nvSpPr>
          <p:cNvPr id="15" name="Shape 11"/>
          <p:cNvSpPr/>
          <p:nvPr/>
        </p:nvSpPr>
        <p:spPr>
          <a:xfrm>
            <a:off x="274320" y="2926080"/>
            <a:ext cx="4160520" cy="1600200"/>
          </a:xfrm>
          <a:prstGeom prst="rect">
            <a:avLst/>
          </a:prstGeom>
          <a:solidFill>
            <a:srgbClr val="F8FBF8"/>
          </a:solidFill>
          <a:ln/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16" name="Shape 12"/>
          <p:cNvSpPr/>
          <p:nvPr/>
        </p:nvSpPr>
        <p:spPr>
          <a:xfrm>
            <a:off x="274320" y="2926080"/>
            <a:ext cx="64008" cy="1600200"/>
          </a:xfrm>
          <a:prstGeom prst="rect">
            <a:avLst/>
          </a:prstGeom>
          <a:solidFill>
            <a:srgbClr val="1DB954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090672"/>
            <a:ext cx="457200" cy="457200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1051560" y="3063240"/>
            <a:ext cx="3246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A1A1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Times comerciais e de suporte</a:t>
            </a:r>
            <a:endParaRPr lang="en-US" sz="1500" dirty="0"/>
          </a:p>
        </p:txBody>
      </p:sp>
      <p:sp>
        <p:nvSpPr>
          <p:cNvPr id="19" name="Text 14"/>
          <p:cNvSpPr/>
          <p:nvPr/>
        </p:nvSpPr>
        <p:spPr>
          <a:xfrm>
            <a:off x="457200" y="3611880"/>
            <a:ext cx="384048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Dê à equipe as ferramentas para vender mais com menos esforço.</a:t>
            </a:r>
            <a:endParaRPr lang="en-US" sz="1200" dirty="0"/>
          </a:p>
        </p:txBody>
      </p:sp>
      <p:sp>
        <p:nvSpPr>
          <p:cNvPr id="20" name="Shape 15"/>
          <p:cNvSpPr/>
          <p:nvPr/>
        </p:nvSpPr>
        <p:spPr>
          <a:xfrm>
            <a:off x="4754880" y="2926080"/>
            <a:ext cx="4160520" cy="1600200"/>
          </a:xfrm>
          <a:prstGeom prst="rect">
            <a:avLst/>
          </a:prstGeom>
          <a:solidFill>
            <a:srgbClr val="F8FBF8"/>
          </a:solidFill>
          <a:ln/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21" name="Shape 16"/>
          <p:cNvSpPr/>
          <p:nvPr/>
        </p:nvSpPr>
        <p:spPr>
          <a:xfrm>
            <a:off x="4754880" y="2926080"/>
            <a:ext cx="64008" cy="1600200"/>
          </a:xfrm>
          <a:prstGeom prst="rect">
            <a:avLst/>
          </a:prstGeom>
          <a:solidFill>
            <a:srgbClr val="1DB954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7760" y="3090672"/>
            <a:ext cx="457200" cy="457200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5532120" y="3063240"/>
            <a:ext cx="32461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A1A1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Negócios em transição digital</a:t>
            </a:r>
            <a:endParaRPr lang="en-US" sz="1500" dirty="0"/>
          </a:p>
        </p:txBody>
      </p:sp>
      <p:sp>
        <p:nvSpPr>
          <p:cNvPr id="24" name="Text 18"/>
          <p:cNvSpPr/>
          <p:nvPr/>
        </p:nvSpPr>
        <p:spPr>
          <a:xfrm>
            <a:off x="4937760" y="3611880"/>
            <a:ext cx="384048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Automatize processos sem perder o toque humano que fideliza clientes.</a:t>
            </a:r>
            <a:endParaRPr lang="en-US" sz="1200" dirty="0"/>
          </a:p>
        </p:txBody>
      </p:sp>
      <p:sp>
        <p:nvSpPr>
          <p:cNvPr id="25" name="Shape 19"/>
          <p:cNvSpPr/>
          <p:nvPr/>
        </p:nvSpPr>
        <p:spPr>
          <a:xfrm>
            <a:off x="0" y="4892040"/>
            <a:ext cx="9144000" cy="256032"/>
          </a:xfrm>
          <a:prstGeom prst="rect">
            <a:avLst/>
          </a:prstGeom>
          <a:solidFill>
            <a:srgbClr val="F0F0F0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6" name="Text 20"/>
          <p:cNvSpPr/>
          <p:nvPr/>
        </p:nvSpPr>
        <p:spPr>
          <a:xfrm>
            <a:off x="182880" y="4892040"/>
            <a:ext cx="877824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neofluxx.com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0D1F0D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Text 1"/>
          <p:cNvSpPr/>
          <p:nvPr/>
        </p:nvSpPr>
        <p:spPr>
          <a:xfrm>
            <a:off x="365760" y="91440"/>
            <a:ext cx="84124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O impacto no seu negócio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365760" y="594360"/>
            <a:ext cx="84124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i="1" dirty="0" err="1">
                <a:solidFill>
                  <a:srgbClr val="1DB95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Resultados</a:t>
            </a:r>
            <a:r>
              <a:rPr lang="en-US" sz="1300" i="1" dirty="0">
                <a:solidFill>
                  <a:srgbClr val="1DB95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i="1" dirty="0" err="1">
                <a:solidFill>
                  <a:srgbClr val="1DB95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que</a:t>
            </a:r>
            <a:r>
              <a:rPr lang="en-US" sz="1300" i="1" dirty="0">
                <a:solidFill>
                  <a:srgbClr val="1DB95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i="1" dirty="0" err="1">
                <a:solidFill>
                  <a:srgbClr val="1DB95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fazem</a:t>
            </a:r>
            <a:r>
              <a:rPr lang="en-US" sz="1300" i="1" dirty="0">
                <a:solidFill>
                  <a:srgbClr val="1DB95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 </a:t>
            </a:r>
            <a:r>
              <a:rPr lang="en-US" sz="1300" i="1" dirty="0" err="1">
                <a:solidFill>
                  <a:srgbClr val="1DB95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diferença</a:t>
            </a:r>
            <a:r>
              <a:rPr lang="en-US" sz="1300" i="1" dirty="0">
                <a:solidFill>
                  <a:srgbClr val="1DB95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274320" y="1097280"/>
            <a:ext cx="1554480" cy="3566160"/>
          </a:xfrm>
          <a:prstGeom prst="rect">
            <a:avLst/>
          </a:prstGeom>
          <a:solidFill>
            <a:srgbClr val="111811"/>
          </a:solidFill>
          <a:ln/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6" name="Shape 4"/>
          <p:cNvSpPr/>
          <p:nvPr/>
        </p:nvSpPr>
        <p:spPr>
          <a:xfrm>
            <a:off x="274320" y="1097280"/>
            <a:ext cx="1554480" cy="54864"/>
          </a:xfrm>
          <a:prstGeom prst="rect">
            <a:avLst/>
          </a:prstGeom>
          <a:solidFill>
            <a:srgbClr val="1DB954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" y="1234440"/>
            <a:ext cx="457200" cy="45720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320040" y="1810512"/>
            <a:ext cx="14630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DB95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 Velocidade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365760" y="2423160"/>
            <a:ext cx="1371600" cy="2011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Respostas mais rápidas, clientes mais satisfeitos.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2011680" y="1097280"/>
            <a:ext cx="1554480" cy="3566160"/>
          </a:xfrm>
          <a:prstGeom prst="rect">
            <a:avLst/>
          </a:prstGeom>
          <a:solidFill>
            <a:srgbClr val="111811"/>
          </a:solidFill>
          <a:ln/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11" name="Shape 8"/>
          <p:cNvSpPr/>
          <p:nvPr/>
        </p:nvSpPr>
        <p:spPr>
          <a:xfrm>
            <a:off x="2011680" y="1097280"/>
            <a:ext cx="1554480" cy="54864"/>
          </a:xfrm>
          <a:prstGeom prst="rect">
            <a:avLst/>
          </a:prstGeom>
          <a:solidFill>
            <a:srgbClr val="1DB954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320" y="1234440"/>
            <a:ext cx="457200" cy="457200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2057400" y="1810512"/>
            <a:ext cx="14630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DB95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 Conversão</a:t>
            </a:r>
            <a:endParaRPr lang="en-US" sz="1500" dirty="0"/>
          </a:p>
        </p:txBody>
      </p:sp>
      <p:sp>
        <p:nvSpPr>
          <p:cNvPr id="14" name="Text 10"/>
          <p:cNvSpPr/>
          <p:nvPr/>
        </p:nvSpPr>
        <p:spPr>
          <a:xfrm>
            <a:off x="2103120" y="2423160"/>
            <a:ext cx="1371600" cy="2011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Mais leads qualificados virando clientes de verdade.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3749040" y="1097280"/>
            <a:ext cx="1554480" cy="3566160"/>
          </a:xfrm>
          <a:prstGeom prst="rect">
            <a:avLst/>
          </a:prstGeom>
          <a:solidFill>
            <a:srgbClr val="111811"/>
          </a:solidFill>
          <a:ln/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16" name="Shape 12"/>
          <p:cNvSpPr/>
          <p:nvPr/>
        </p:nvSpPr>
        <p:spPr>
          <a:xfrm>
            <a:off x="3749040" y="1097280"/>
            <a:ext cx="1554480" cy="54864"/>
          </a:xfrm>
          <a:prstGeom prst="rect">
            <a:avLst/>
          </a:prstGeom>
          <a:solidFill>
            <a:srgbClr val="1DB954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7680" y="1234440"/>
            <a:ext cx="457200" cy="457200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3794760" y="1810512"/>
            <a:ext cx="14630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 err="1">
                <a:solidFill>
                  <a:srgbClr val="1DB95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Produtividade</a:t>
            </a:r>
            <a:endParaRPr lang="en-US" sz="1500" dirty="0"/>
          </a:p>
        </p:txBody>
      </p:sp>
      <p:sp>
        <p:nvSpPr>
          <p:cNvPr id="19" name="Text 14"/>
          <p:cNvSpPr/>
          <p:nvPr/>
        </p:nvSpPr>
        <p:spPr>
          <a:xfrm>
            <a:off x="3840480" y="2423160"/>
            <a:ext cx="1371600" cy="2011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Time focado em vender, não em administrar ferramentas.</a:t>
            </a:r>
            <a:endParaRPr lang="en-US" sz="1100" dirty="0"/>
          </a:p>
        </p:txBody>
      </p:sp>
      <p:sp>
        <p:nvSpPr>
          <p:cNvPr id="20" name="Shape 15"/>
          <p:cNvSpPr/>
          <p:nvPr/>
        </p:nvSpPr>
        <p:spPr>
          <a:xfrm>
            <a:off x="5486400" y="1097280"/>
            <a:ext cx="1554480" cy="3566160"/>
          </a:xfrm>
          <a:prstGeom prst="rect">
            <a:avLst/>
          </a:prstGeom>
          <a:solidFill>
            <a:srgbClr val="111811"/>
          </a:solidFill>
          <a:ln/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21" name="Shape 16"/>
          <p:cNvSpPr/>
          <p:nvPr/>
        </p:nvSpPr>
        <p:spPr>
          <a:xfrm>
            <a:off x="5486400" y="1097280"/>
            <a:ext cx="1554480" cy="54864"/>
          </a:xfrm>
          <a:prstGeom prst="rect">
            <a:avLst/>
          </a:prstGeom>
          <a:solidFill>
            <a:srgbClr val="1DB954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040" y="1234440"/>
            <a:ext cx="457200" cy="457200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5532120" y="1810512"/>
            <a:ext cx="14630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DB95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 Risco</a:t>
            </a:r>
            <a:endParaRPr lang="en-US" sz="1500" dirty="0"/>
          </a:p>
        </p:txBody>
      </p:sp>
      <p:sp>
        <p:nvSpPr>
          <p:cNvPr id="24" name="Text 18"/>
          <p:cNvSpPr/>
          <p:nvPr/>
        </p:nvSpPr>
        <p:spPr>
          <a:xfrm>
            <a:off x="5577840" y="2423160"/>
            <a:ext cx="1371600" cy="2011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 err="1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Redução</a:t>
            </a:r>
            <a:r>
              <a:rPr lang="en-US" sz="11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dos </a:t>
            </a:r>
            <a:r>
              <a:rPr lang="en-US" sz="1100" dirty="0" err="1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riscos</a:t>
            </a:r>
            <a:r>
              <a:rPr lang="en-US" sz="11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dirty="0" err="1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trabalhando</a:t>
            </a:r>
            <a:r>
              <a:rPr lang="en-US" sz="11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com API </a:t>
            </a:r>
            <a:r>
              <a:rPr lang="en-US" sz="1100" dirty="0" err="1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Oficial</a:t>
            </a:r>
            <a:r>
              <a:rPr lang="en-US" sz="11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do </a:t>
            </a:r>
            <a:r>
              <a:rPr lang="en-US" sz="1100" dirty="0" err="1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Whastapp</a:t>
            </a:r>
            <a:endParaRPr lang="en-US" sz="1100" dirty="0"/>
          </a:p>
        </p:txBody>
      </p:sp>
      <p:sp>
        <p:nvSpPr>
          <p:cNvPr id="25" name="Shape 19"/>
          <p:cNvSpPr/>
          <p:nvPr/>
        </p:nvSpPr>
        <p:spPr>
          <a:xfrm>
            <a:off x="7223760" y="1097280"/>
            <a:ext cx="1554480" cy="3566160"/>
          </a:xfrm>
          <a:prstGeom prst="rect">
            <a:avLst/>
          </a:prstGeom>
          <a:solidFill>
            <a:srgbClr val="111811"/>
          </a:solidFill>
          <a:ln/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26" name="Shape 20"/>
          <p:cNvSpPr/>
          <p:nvPr/>
        </p:nvSpPr>
        <p:spPr>
          <a:xfrm>
            <a:off x="7223760" y="1097280"/>
            <a:ext cx="1554480" cy="54864"/>
          </a:xfrm>
          <a:prstGeom prst="rect">
            <a:avLst/>
          </a:prstGeom>
          <a:solidFill>
            <a:srgbClr val="1DB954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2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2400" y="1234440"/>
            <a:ext cx="457200" cy="457200"/>
          </a:xfrm>
          <a:prstGeom prst="rect">
            <a:avLst/>
          </a:prstGeom>
        </p:spPr>
      </p:pic>
      <p:sp>
        <p:nvSpPr>
          <p:cNvPr id="28" name="Text 21"/>
          <p:cNvSpPr/>
          <p:nvPr/>
        </p:nvSpPr>
        <p:spPr>
          <a:xfrm>
            <a:off x="7269480" y="2057073"/>
            <a:ext cx="14630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 err="1">
                <a:solidFill>
                  <a:srgbClr val="1DB95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Automações</a:t>
            </a:r>
            <a:r>
              <a:rPr lang="en-US" sz="1500" b="1" dirty="0">
                <a:solidFill>
                  <a:srgbClr val="1DB95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 com e </a:t>
            </a:r>
            <a:r>
              <a:rPr lang="en-US" sz="1500" b="1" dirty="0" err="1">
                <a:solidFill>
                  <a:srgbClr val="1DB95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sem</a:t>
            </a:r>
            <a:r>
              <a:rPr lang="en-US" sz="1500" b="1" dirty="0">
                <a:solidFill>
                  <a:srgbClr val="1DB95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 </a:t>
            </a:r>
            <a:r>
              <a:rPr lang="en-US" sz="1500" b="1" dirty="0" err="1">
                <a:solidFill>
                  <a:srgbClr val="1DB95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inteligência</a:t>
            </a:r>
            <a:r>
              <a:rPr lang="en-US" sz="1500" b="1" dirty="0">
                <a:solidFill>
                  <a:srgbClr val="1DB95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 artificial</a:t>
            </a:r>
            <a:endParaRPr lang="en-US" sz="1500" dirty="0"/>
          </a:p>
        </p:txBody>
      </p:sp>
      <p:sp>
        <p:nvSpPr>
          <p:cNvPr id="29" name="Text 22"/>
          <p:cNvSpPr/>
          <p:nvPr/>
        </p:nvSpPr>
        <p:spPr>
          <a:xfrm>
            <a:off x="7315200" y="2423160"/>
            <a:ext cx="1371600" cy="2011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 err="1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Automações</a:t>
            </a:r>
            <a:r>
              <a:rPr lang="en-US" sz="11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00" dirty="0" err="1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trabalhando</a:t>
            </a:r>
            <a:r>
              <a:rPr lang="en-US" sz="11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24h por você, inclusive fora do horário comercial.</a:t>
            </a:r>
            <a:endParaRPr lang="en-US" sz="1100" dirty="0"/>
          </a:p>
        </p:txBody>
      </p:sp>
      <p:sp>
        <p:nvSpPr>
          <p:cNvPr id="30" name="Shape 23"/>
          <p:cNvSpPr/>
          <p:nvPr/>
        </p:nvSpPr>
        <p:spPr>
          <a:xfrm>
            <a:off x="0" y="4892040"/>
            <a:ext cx="9144000" cy="256032"/>
          </a:xfrm>
          <a:prstGeom prst="rect">
            <a:avLst/>
          </a:prstGeom>
          <a:solidFill>
            <a:srgbClr val="111111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1" name="Text 24"/>
          <p:cNvSpPr/>
          <p:nvPr/>
        </p:nvSpPr>
        <p:spPr>
          <a:xfrm>
            <a:off x="182880" y="4892040"/>
            <a:ext cx="877824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neofluxx.com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4F6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960120"/>
          </a:xfrm>
          <a:prstGeom prst="rect">
            <a:avLst/>
          </a:prstGeom>
          <a:solidFill>
            <a:srgbClr val="0A0A0A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Text 1"/>
          <p:cNvSpPr/>
          <p:nvPr/>
        </p:nvSpPr>
        <p:spPr>
          <a:xfrm>
            <a:off x="365760" y="91440"/>
            <a:ext cx="8229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Simples de contratar, fácil de crescer.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365760" y="594360"/>
            <a:ext cx="82296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300" i="1" dirty="0">
                <a:solidFill>
                  <a:srgbClr val="1DB95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Modelo SaaS com planos para cada fase do seu negócio.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256032" y="1078992"/>
            <a:ext cx="2788920" cy="361188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6" name="Shape 4"/>
          <p:cNvSpPr/>
          <p:nvPr/>
        </p:nvSpPr>
        <p:spPr>
          <a:xfrm>
            <a:off x="256032" y="1078992"/>
            <a:ext cx="2788920" cy="64008"/>
          </a:xfrm>
          <a:prstGeom prst="rect">
            <a:avLst/>
          </a:prstGeom>
          <a:solidFill>
            <a:srgbClr val="1DB954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7" name="Text 5"/>
          <p:cNvSpPr/>
          <p:nvPr/>
        </p:nvSpPr>
        <p:spPr>
          <a:xfrm>
            <a:off x="420624" y="1216152"/>
            <a:ext cx="2532888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111111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Licenciamento sob medida</a:t>
            </a:r>
            <a:endParaRPr lang="en-US" sz="1400" dirty="0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1993392"/>
            <a:ext cx="274320" cy="27432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786384" y="1975104"/>
            <a:ext cx="2130552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Planos Start, Scale, Professional e Enterprise</a:t>
            </a:r>
            <a:endParaRPr lang="en-US" sz="1200" dirty="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2798064"/>
            <a:ext cx="274320" cy="27432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786384" y="2779776"/>
            <a:ext cx="2130552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00" dirty="0" err="1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Número</a:t>
            </a:r>
            <a:r>
              <a:rPr lang="en-US" sz="12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 agentes e canais ajustável</a:t>
            </a:r>
            <a:endParaRPr lang="en-US" sz="120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3602736"/>
            <a:ext cx="274320" cy="274320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786384" y="3584448"/>
            <a:ext cx="2130552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00" dirty="0" err="1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Cobrança</a:t>
            </a:r>
            <a:r>
              <a:rPr lang="en-US" sz="12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mensal ou anual</a:t>
            </a:r>
            <a:endParaRPr lang="en-US" sz="1200" dirty="0"/>
          </a:p>
        </p:txBody>
      </p:sp>
      <p:sp>
        <p:nvSpPr>
          <p:cNvPr id="14" name="Shape 9"/>
          <p:cNvSpPr/>
          <p:nvPr/>
        </p:nvSpPr>
        <p:spPr>
          <a:xfrm>
            <a:off x="3200400" y="1078992"/>
            <a:ext cx="2788920" cy="361188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15" name="Shape 10"/>
          <p:cNvSpPr/>
          <p:nvPr/>
        </p:nvSpPr>
        <p:spPr>
          <a:xfrm>
            <a:off x="3200400" y="1078992"/>
            <a:ext cx="2788920" cy="64008"/>
          </a:xfrm>
          <a:prstGeom prst="rect">
            <a:avLst/>
          </a:prstGeom>
          <a:solidFill>
            <a:srgbClr val="1DB954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6" name="Text 11"/>
          <p:cNvSpPr/>
          <p:nvPr/>
        </p:nvSpPr>
        <p:spPr>
          <a:xfrm>
            <a:off x="3364992" y="1216152"/>
            <a:ext cx="2688336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111111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Agentes de IA personalizados</a:t>
            </a:r>
            <a:endParaRPr lang="en-US" sz="1400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992" y="1993392"/>
            <a:ext cx="274320" cy="274320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3730752" y="1975104"/>
            <a:ext cx="2130552" cy="3886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Desenvolvidos para a realidade do seu negócio</a:t>
            </a:r>
            <a:endParaRPr lang="en-US" sz="1200" dirty="0"/>
          </a:p>
        </p:txBody>
      </p:sp>
      <p:pic>
        <p:nvPicPr>
          <p:cNvPr id="19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992" y="2798064"/>
            <a:ext cx="274320" cy="274320"/>
          </a:xfrm>
          <a:prstGeom prst="rect">
            <a:avLst/>
          </a:prstGeom>
        </p:spPr>
      </p:pic>
      <p:sp>
        <p:nvSpPr>
          <p:cNvPr id="20" name="Text 13"/>
          <p:cNvSpPr/>
          <p:nvPr/>
        </p:nvSpPr>
        <p:spPr>
          <a:xfrm>
            <a:off x="3730752" y="2779776"/>
            <a:ext cx="2130552" cy="36184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00" dirty="0" err="1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Orçamento</a:t>
            </a:r>
            <a:r>
              <a:rPr lang="en-US" sz="12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individual por complexidade</a:t>
            </a:r>
            <a:endParaRPr lang="en-US" sz="1200" dirty="0"/>
          </a:p>
        </p:txBody>
      </p:sp>
      <p:pic>
        <p:nvPicPr>
          <p:cNvPr id="21" name="Image 5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992" y="3602736"/>
            <a:ext cx="274320" cy="274320"/>
          </a:xfrm>
          <a:prstGeom prst="rect">
            <a:avLst/>
          </a:prstGeom>
        </p:spPr>
      </p:pic>
      <p:sp>
        <p:nvSpPr>
          <p:cNvPr id="22" name="Text 14"/>
          <p:cNvSpPr/>
          <p:nvPr/>
        </p:nvSpPr>
        <p:spPr>
          <a:xfrm>
            <a:off x="3730752" y="3584448"/>
            <a:ext cx="2130552" cy="36184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00" dirty="0" err="1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Cobrança</a:t>
            </a:r>
            <a:r>
              <a:rPr lang="en-US" sz="12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transparente e separada</a:t>
            </a:r>
            <a:endParaRPr lang="en-US" sz="1200" dirty="0"/>
          </a:p>
        </p:txBody>
      </p:sp>
      <p:sp>
        <p:nvSpPr>
          <p:cNvPr id="23" name="Shape 15"/>
          <p:cNvSpPr/>
          <p:nvPr/>
        </p:nvSpPr>
        <p:spPr>
          <a:xfrm>
            <a:off x="6144768" y="1078992"/>
            <a:ext cx="2788920" cy="361188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24" name="Shape 16"/>
          <p:cNvSpPr/>
          <p:nvPr/>
        </p:nvSpPr>
        <p:spPr>
          <a:xfrm>
            <a:off x="6144768" y="1078992"/>
            <a:ext cx="2788920" cy="64008"/>
          </a:xfrm>
          <a:prstGeom prst="rect">
            <a:avLst/>
          </a:prstGeom>
          <a:solidFill>
            <a:srgbClr val="1DB954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5" name="Text 17"/>
          <p:cNvSpPr/>
          <p:nvPr/>
        </p:nvSpPr>
        <p:spPr>
          <a:xfrm>
            <a:off x="6309360" y="1216152"/>
            <a:ext cx="2532888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111111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API Oficial da Meta inclusa</a:t>
            </a:r>
            <a:endParaRPr lang="en-US" sz="1400" dirty="0"/>
          </a:p>
        </p:txBody>
      </p:sp>
      <p:pic>
        <p:nvPicPr>
          <p:cNvPr id="26" name="Image 6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1993392"/>
            <a:ext cx="274320" cy="274320"/>
          </a:xfrm>
          <a:prstGeom prst="rect">
            <a:avLst/>
          </a:prstGeom>
        </p:spPr>
      </p:pic>
      <p:sp>
        <p:nvSpPr>
          <p:cNvPr id="27" name="Text 18"/>
          <p:cNvSpPr/>
          <p:nvPr/>
        </p:nvSpPr>
        <p:spPr>
          <a:xfrm>
            <a:off x="6675120" y="1975104"/>
            <a:ext cx="2130552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00" dirty="0" err="1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Configuração</a:t>
            </a:r>
            <a:r>
              <a:rPr lang="en-US" sz="12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e </a:t>
            </a:r>
            <a:r>
              <a:rPr lang="en-US" sz="1200" dirty="0" err="1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integração</a:t>
            </a:r>
            <a:r>
              <a:rPr lang="en-US" sz="12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pela Neofluxx</a:t>
            </a:r>
            <a:endParaRPr lang="en-US" sz="1200" dirty="0"/>
          </a:p>
        </p:txBody>
      </p:sp>
      <p:pic>
        <p:nvPicPr>
          <p:cNvPr id="28" name="Image 7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2798064"/>
            <a:ext cx="274320" cy="274320"/>
          </a:xfrm>
          <a:prstGeom prst="rect">
            <a:avLst/>
          </a:prstGeom>
        </p:spPr>
      </p:pic>
      <p:sp>
        <p:nvSpPr>
          <p:cNvPr id="29" name="Text 19"/>
          <p:cNvSpPr/>
          <p:nvPr/>
        </p:nvSpPr>
        <p:spPr>
          <a:xfrm>
            <a:off x="6675120" y="2779776"/>
            <a:ext cx="2167128" cy="36184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Pagamento de mensagens direto para a Meta</a:t>
            </a:r>
            <a:endParaRPr lang="en-US" sz="1200" dirty="0"/>
          </a:p>
        </p:txBody>
      </p:sp>
      <p:pic>
        <p:nvPicPr>
          <p:cNvPr id="30" name="Image 8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3602736"/>
            <a:ext cx="274320" cy="274320"/>
          </a:xfrm>
          <a:prstGeom prst="rect">
            <a:avLst/>
          </a:prstGeom>
        </p:spPr>
      </p:pic>
      <p:sp>
        <p:nvSpPr>
          <p:cNvPr id="31" name="Text 20"/>
          <p:cNvSpPr/>
          <p:nvPr/>
        </p:nvSpPr>
        <p:spPr>
          <a:xfrm>
            <a:off x="6675120" y="3584448"/>
            <a:ext cx="2130552" cy="42584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3333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Sem intermediários ou taxas ocultas</a:t>
            </a:r>
            <a:endParaRPr lang="en-US" sz="1200" dirty="0"/>
          </a:p>
        </p:txBody>
      </p:sp>
      <p:sp>
        <p:nvSpPr>
          <p:cNvPr id="32" name="Shape 21"/>
          <p:cNvSpPr/>
          <p:nvPr/>
        </p:nvSpPr>
        <p:spPr>
          <a:xfrm>
            <a:off x="0" y="4892040"/>
            <a:ext cx="9144000" cy="256032"/>
          </a:xfrm>
          <a:prstGeom prst="rect">
            <a:avLst/>
          </a:prstGeom>
          <a:solidFill>
            <a:srgbClr val="E0E0E0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3" name="Text 22"/>
          <p:cNvSpPr/>
          <p:nvPr/>
        </p:nvSpPr>
        <p:spPr>
          <a:xfrm>
            <a:off x="182880" y="4892040"/>
            <a:ext cx="877824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neofluxx.com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5143500"/>
          </a:xfrm>
          <a:prstGeom prst="rect">
            <a:avLst/>
          </a:prstGeom>
          <a:solidFill>
            <a:srgbClr val="1DB954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4" name="Text 1"/>
          <p:cNvSpPr/>
          <p:nvPr/>
        </p:nvSpPr>
        <p:spPr>
          <a:xfrm>
            <a:off x="320040" y="822960"/>
            <a:ext cx="5303520" cy="1645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Pronto para transformar</a:t>
            </a:r>
            <a:endParaRPr lang="en-US" sz="3400" dirty="0"/>
          </a:p>
          <a:p>
            <a:pPr marL="0" indent="0">
              <a:buNone/>
            </a:pPr>
            <a:r>
              <a:rPr lang="en-US" sz="34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seu atendimento?</a:t>
            </a:r>
            <a:endParaRPr lang="en-US" sz="3400" dirty="0"/>
          </a:p>
        </p:txBody>
      </p:sp>
      <p:sp>
        <p:nvSpPr>
          <p:cNvPr id="5" name="Text 2"/>
          <p:cNvSpPr/>
          <p:nvPr/>
        </p:nvSpPr>
        <p:spPr>
          <a:xfrm>
            <a:off x="320040" y="2514600"/>
            <a:ext cx="530352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Neofluxx conecta inteligência, automação e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segurança em um único lugar — para que você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solidFill>
                  <a:srgbClr val="CC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cresça sem travar.</a:t>
            </a:r>
            <a:endParaRPr lang="en-US" sz="1400" dirty="0"/>
          </a:p>
        </p:txBody>
      </p:sp>
      <p:sp>
        <p:nvSpPr>
          <p:cNvPr id="6" name="Shape 3"/>
          <p:cNvSpPr/>
          <p:nvPr/>
        </p:nvSpPr>
        <p:spPr>
          <a:xfrm>
            <a:off x="320040" y="3794760"/>
            <a:ext cx="2926080" cy="594360"/>
          </a:xfrm>
          <a:prstGeom prst="rect">
            <a:avLst/>
          </a:prstGeom>
          <a:solidFill>
            <a:srgbClr val="1DB954"/>
          </a:solidFill>
          <a:ln/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7" name="Text 4"/>
          <p:cNvSpPr/>
          <p:nvPr/>
        </p:nvSpPr>
        <p:spPr>
          <a:xfrm>
            <a:off x="320040" y="3794760"/>
            <a:ext cx="292608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0A0A0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Solicite </a:t>
            </a:r>
            <a:r>
              <a:rPr lang="en-US" sz="1300" b="1" dirty="0" err="1">
                <a:solidFill>
                  <a:srgbClr val="0A0A0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uma</a:t>
            </a:r>
            <a:r>
              <a:rPr lang="en-US" sz="1300" b="1" dirty="0">
                <a:solidFill>
                  <a:srgbClr val="0A0A0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 </a:t>
            </a:r>
            <a:r>
              <a:rPr lang="en-US" sz="1300" b="1" dirty="0" err="1">
                <a:solidFill>
                  <a:srgbClr val="0A0A0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demonstração</a:t>
            </a:r>
            <a:endParaRPr lang="en-US" sz="1300" dirty="0"/>
          </a:p>
        </p:txBody>
      </p:sp>
      <p:sp>
        <p:nvSpPr>
          <p:cNvPr id="8" name="Shape 5"/>
          <p:cNvSpPr/>
          <p:nvPr/>
        </p:nvSpPr>
        <p:spPr>
          <a:xfrm>
            <a:off x="5943600" y="365760"/>
            <a:ext cx="2926080" cy="4206240"/>
          </a:xfrm>
          <a:prstGeom prst="rect">
            <a:avLst/>
          </a:prstGeom>
          <a:solidFill>
            <a:srgbClr val="0D2B14"/>
          </a:solidFill>
          <a:ln/>
          <a:effectLst>
            <a:outerShdw blurRad="101600" dist="38100" dir="81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9" name="Text 6"/>
          <p:cNvSpPr/>
          <p:nvPr/>
        </p:nvSpPr>
        <p:spPr>
          <a:xfrm>
            <a:off x="6035040" y="640080"/>
            <a:ext cx="2743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DB954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Fale com a gente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6080760" y="1234440"/>
            <a:ext cx="2651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Site</a:t>
            </a:r>
            <a:endParaRPr lang="en-US" sz="1000" dirty="0"/>
          </a:p>
        </p:txBody>
      </p:sp>
      <p:sp>
        <p:nvSpPr>
          <p:cNvPr id="11" name="Text 8"/>
          <p:cNvSpPr/>
          <p:nvPr/>
        </p:nvSpPr>
        <p:spPr>
          <a:xfrm>
            <a:off x="6080760" y="1490472"/>
            <a:ext cx="26517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neofluxx.com</a:t>
            </a:r>
            <a:endParaRPr lang="en-US" sz="1300" dirty="0"/>
          </a:p>
        </p:txBody>
      </p:sp>
      <p:sp>
        <p:nvSpPr>
          <p:cNvPr id="12" name="Text 9"/>
          <p:cNvSpPr/>
          <p:nvPr/>
        </p:nvSpPr>
        <p:spPr>
          <a:xfrm>
            <a:off x="6080760" y="2057400"/>
            <a:ext cx="2651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E-mail</a:t>
            </a:r>
            <a:endParaRPr lang="en-US" sz="1000" dirty="0"/>
          </a:p>
        </p:txBody>
      </p:sp>
      <p:sp>
        <p:nvSpPr>
          <p:cNvPr id="13" name="Text 10"/>
          <p:cNvSpPr/>
          <p:nvPr/>
        </p:nvSpPr>
        <p:spPr>
          <a:xfrm>
            <a:off x="6080760" y="2313432"/>
            <a:ext cx="26517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contato@neofluxx.com</a:t>
            </a:r>
            <a:endParaRPr lang="en-US" sz="1300" dirty="0"/>
          </a:p>
        </p:txBody>
      </p:sp>
      <p:sp>
        <p:nvSpPr>
          <p:cNvPr id="14" name="Text 11"/>
          <p:cNvSpPr/>
          <p:nvPr/>
        </p:nvSpPr>
        <p:spPr>
          <a:xfrm>
            <a:off x="6080760" y="2880360"/>
            <a:ext cx="2651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WhatsApp</a:t>
            </a:r>
            <a:endParaRPr lang="en-US" sz="1000" dirty="0"/>
          </a:p>
        </p:txBody>
      </p:sp>
      <p:sp>
        <p:nvSpPr>
          <p:cNvPr id="15" name="Text 12"/>
          <p:cNvSpPr/>
          <p:nvPr/>
        </p:nvSpPr>
        <p:spPr>
          <a:xfrm>
            <a:off x="6080760" y="3136392"/>
            <a:ext cx="265176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11 5199-5838</a:t>
            </a:r>
          </a:p>
        </p:txBody>
      </p:sp>
      <p:sp>
        <p:nvSpPr>
          <p:cNvPr id="17" name="Shape 13"/>
          <p:cNvSpPr/>
          <p:nvPr/>
        </p:nvSpPr>
        <p:spPr>
          <a:xfrm>
            <a:off x="0" y="4892040"/>
            <a:ext cx="9144000" cy="256032"/>
          </a:xfrm>
          <a:prstGeom prst="rect">
            <a:avLst/>
          </a:prstGeom>
          <a:solidFill>
            <a:srgbClr val="111111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8" name="Text 14"/>
          <p:cNvSpPr/>
          <p:nvPr/>
        </p:nvSpPr>
        <p:spPr>
          <a:xfrm>
            <a:off x="182880" y="4892040"/>
            <a:ext cx="877824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6B72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Neofluxx  ·  A plataforma omnichannel que transforma conversas em resultados</a:t>
            </a:r>
            <a:endParaRPr lang="en-US" sz="900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F816758A-024E-8A74-1440-09BFDE983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120" y="3392424"/>
            <a:ext cx="1806360" cy="1204240"/>
          </a:xfrm>
          <a:prstGeom prst="rect">
            <a:avLst/>
          </a:prstGeom>
        </p:spPr>
      </p:pic>
      <p:pic>
        <p:nvPicPr>
          <p:cNvPr id="20" name="Image 0" descr="preencoded.png">
            <a:extLst>
              <a:ext uri="{FF2B5EF4-FFF2-40B4-BE49-F238E27FC236}">
                <a16:creationId xmlns:a16="http://schemas.microsoft.com/office/drawing/2014/main" id="{2371AAF8-1A45-F1A8-3030-975622D14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" y="201168"/>
            <a:ext cx="2569464" cy="5029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831</Words>
  <Application>Microsoft Office PowerPoint</Application>
  <PresentationFormat>Apresentação na tela (16:9)</PresentationFormat>
  <Paragraphs>128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Trebuchet MS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Neofluxx — Apresentação Comercial</dc:title>
  <dc:subject>PptxGenJS Presentation</dc:subject>
  <dc:creator>PptxGenJS</dc:creator>
  <cp:lastModifiedBy>Rafael Alcarde</cp:lastModifiedBy>
  <cp:revision>3</cp:revision>
  <dcterms:created xsi:type="dcterms:W3CDTF">2026-05-04T20:14:19Z</dcterms:created>
  <dcterms:modified xsi:type="dcterms:W3CDTF">2026-05-04T20:43:40Z</dcterms:modified>
</cp:coreProperties>
</file>